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13716000" cx="24377650"/>
  <p:notesSz cx="6858000" cy="9144000"/>
  <p:embeddedFontLst>
    <p:embeddedFont>
      <p:font typeface="Nunito"/>
      <p:regular r:id="rId42"/>
      <p:bold r:id="rId43"/>
      <p:italic r:id="rId44"/>
      <p:boldItalic r:id="rId45"/>
    </p:embeddedFont>
    <p:embeddedFont>
      <p:font typeface="Lato Light"/>
      <p:regular r:id="rId46"/>
      <p:bold r:id="rId47"/>
      <p:italic r:id="rId48"/>
      <p:boldItalic r:id="rId49"/>
    </p:embeddedFont>
    <p:embeddedFont>
      <p:font typeface="Nunito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136">
          <p15:clr>
            <a:srgbClr val="A4A3A4"/>
          </p15:clr>
        </p15:guide>
        <p15:guide id="2" pos="14278">
          <p15:clr>
            <a:srgbClr val="A4A3A4"/>
          </p15:clr>
        </p15:guide>
        <p15:guide id="3" pos="1078">
          <p15:clr>
            <a:srgbClr val="A4A3A4"/>
          </p15:clr>
        </p15:guide>
        <p15:guide id="4" pos="7678">
          <p15:clr>
            <a:srgbClr val="A4A3A4"/>
          </p15:clr>
        </p15:guide>
        <p15:guide id="5" orient="horz" pos="504">
          <p15:clr>
            <a:srgbClr val="A4A3A4"/>
          </p15:clr>
        </p15:guide>
        <p15:guide id="6" orient="horz" pos="8640">
          <p15:clr>
            <a:srgbClr val="A4A3A4"/>
          </p15:clr>
        </p15:guide>
        <p15:guide id="7" orient="horz" pos="4632">
          <p15:clr>
            <a:srgbClr val="A4A3A4"/>
          </p15:clr>
        </p15:guide>
      </p15:sldGuideLst>
    </p:ext>
    <p:ext uri="http://customooxmlschemas.google.com/">
      <go:slidesCustomData xmlns:go="http://customooxmlschemas.google.com/" r:id="rId54" roundtripDataSignature="AMtx7mjnLkFCPbeJC1PfQi/GJlhLsO9q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EC59CC-66B8-4A58-A506-7F01DD29CEF0}">
  <a:tblStyle styleId="{40EC59CC-66B8-4A58-A506-7F01DD29CEF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136" orient="horz"/>
        <p:guide pos="14278"/>
        <p:guide pos="1078"/>
        <p:guide pos="7678"/>
        <p:guide pos="504" orient="horz"/>
        <p:guide pos="8640" orient="horz"/>
        <p:guide pos="46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Nunito-regular.fntdata"/><Relationship Id="rId41" Type="http://schemas.openxmlformats.org/officeDocument/2006/relationships/slide" Target="slides/slide35.xml"/><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LatoLight-regular.fntdata"/><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Light-italic.fntdata"/><Relationship Id="rId47" Type="http://schemas.openxmlformats.org/officeDocument/2006/relationships/font" Target="fonts/LatoLight-bold.fntdata"/><Relationship Id="rId49" Type="http://schemas.openxmlformats.org/officeDocument/2006/relationships/font" Target="fonts/La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Light-bold.fntdata"/><Relationship Id="rId50" Type="http://schemas.openxmlformats.org/officeDocument/2006/relationships/font" Target="fonts/NunitoLight-regular.fntdata"/><Relationship Id="rId53" Type="http://schemas.openxmlformats.org/officeDocument/2006/relationships/font" Target="fonts/NunitoLight-boldItalic.fntdata"/><Relationship Id="rId52" Type="http://schemas.openxmlformats.org/officeDocument/2006/relationships/font" Target="fonts/NunitoLight-italic.fntdata"/><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Nunito Light"/>
                <a:ea typeface="Nunito Light"/>
                <a:cs typeface="Nunito Light"/>
                <a:sym typeface="Nuni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Nunito Light"/>
                <a:ea typeface="Nunito Light"/>
                <a:cs typeface="Nunito Light"/>
                <a:sym typeface="Nuni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Nunito Light"/>
                <a:ea typeface="Nunito Light"/>
                <a:cs typeface="Nunito Light"/>
                <a:sym typeface="Nunito Light"/>
              </a:defRPr>
            </a:lvl1pPr>
            <a:lvl2pPr indent="-228600" lvl="1" marL="914400" marR="0" rtl="0" algn="l">
              <a:spcBef>
                <a:spcPts val="0"/>
              </a:spcBef>
              <a:spcAft>
                <a:spcPts val="0"/>
              </a:spcAft>
              <a:buSzPts val="1400"/>
              <a:buNone/>
              <a:defRPr b="0" i="0" sz="2400" u="none" cap="none" strike="noStrike">
                <a:solidFill>
                  <a:schemeClr val="dk1"/>
                </a:solidFill>
                <a:latin typeface="Nunito Light"/>
                <a:ea typeface="Nunito Light"/>
                <a:cs typeface="Nunito Light"/>
                <a:sym typeface="Nunito Light"/>
              </a:defRPr>
            </a:lvl2pPr>
            <a:lvl3pPr indent="-228600" lvl="2" marL="1371600" marR="0" rtl="0" algn="l">
              <a:spcBef>
                <a:spcPts val="0"/>
              </a:spcBef>
              <a:spcAft>
                <a:spcPts val="0"/>
              </a:spcAft>
              <a:buSzPts val="1400"/>
              <a:buNone/>
              <a:defRPr b="0" i="0" sz="2400" u="none" cap="none" strike="noStrike">
                <a:solidFill>
                  <a:schemeClr val="dk1"/>
                </a:solidFill>
                <a:latin typeface="Nunito Light"/>
                <a:ea typeface="Nunito Light"/>
                <a:cs typeface="Nunito Light"/>
                <a:sym typeface="Nunito Light"/>
              </a:defRPr>
            </a:lvl3pPr>
            <a:lvl4pPr indent="-228600" lvl="3" marL="1828800" marR="0" rtl="0" algn="l">
              <a:spcBef>
                <a:spcPts val="0"/>
              </a:spcBef>
              <a:spcAft>
                <a:spcPts val="0"/>
              </a:spcAft>
              <a:buSzPts val="1400"/>
              <a:buNone/>
              <a:defRPr b="0" i="0" sz="2400" u="none" cap="none" strike="noStrike">
                <a:solidFill>
                  <a:schemeClr val="dk1"/>
                </a:solidFill>
                <a:latin typeface="Nunito Light"/>
                <a:ea typeface="Nunito Light"/>
                <a:cs typeface="Nunito Light"/>
                <a:sym typeface="Nunito Light"/>
              </a:defRPr>
            </a:lvl4pPr>
            <a:lvl5pPr indent="-228600" lvl="4" marL="2286000" marR="0" rtl="0" algn="l">
              <a:spcBef>
                <a:spcPts val="0"/>
              </a:spcBef>
              <a:spcAft>
                <a:spcPts val="0"/>
              </a:spcAft>
              <a:buSzPts val="1400"/>
              <a:buNone/>
              <a:defRPr b="0" i="0" sz="2400" u="none" cap="none" strike="noStrike">
                <a:solidFill>
                  <a:schemeClr val="dk1"/>
                </a:solidFill>
                <a:latin typeface="Nunito Light"/>
                <a:ea typeface="Nunito Light"/>
                <a:cs typeface="Nunito Light"/>
                <a:sym typeface="Nuni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Nunito Light"/>
                <a:ea typeface="Nunito Light"/>
                <a:cs typeface="Nunito Light"/>
                <a:sym typeface="Nuni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Nunito Light"/>
                <a:ea typeface="Nunito Light"/>
                <a:cs typeface="Nunito Light"/>
                <a:sym typeface="Nunito Light"/>
              </a:rPr>
              <a:t>‹#›</a:t>
            </a:fld>
            <a:endParaRPr b="0" i="0" sz="1200" u="none" cap="none" strike="noStrike">
              <a:solidFill>
                <a:schemeClr val="dk1"/>
              </a:solidFill>
              <a:latin typeface="Nunito Light"/>
              <a:ea typeface="Nunito Light"/>
              <a:cs typeface="Nunito Light"/>
              <a:sym typeface="Nuni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eep_learning" TargetMode="External"/><Relationship Id="rId3" Type="http://schemas.openxmlformats.org/officeDocument/2006/relationships/hyperlink" Target="https://en.wikipedia.org/wiki/Vanishing_gradient_proble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5a7550bdb_0_91: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3" name="Google Shape;183;gd5a7550bdb_0_91: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5a7550bdb_0_30: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4" name="Google Shape;314;gd5a7550bdb_0_30: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5a7550bdb_0_99: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2" name="Google Shape;322;gd5a7550bdb_0_99: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AWS Lambda is a serverless compute service that lets you run your code without provisioning or managing servers. Lambda runs the code only when needed and scales automatically. You only pay for what you consume, and the first 1 million requests per month are free. Lambda runs code from AWS ECR, which is the Elastic Container Registry, which allows you to store, manage, and deploy your container images in AWS. Lambda will run a model and print results to Amazon CloudWatch, a monitoring service.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5a7550bdb_0_110: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1" name="Google Shape;331;gd5a7550bdb_0_110: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Connected to the live data using ObsPy Seedlink client (Python) to connect to the IRIS Seedlink.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5a7550bdb_0_132: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0" name="Google Shape;340;gd5a7550bdb_0_132: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5a7550bdb_0_209: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0" name="Google Shape;350;gd5a7550bdb_0_209: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5a7550bdb_0_120: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8" name="Google Shape;358;gd5a7550bdb_0_120: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5a7550bdb_0_183: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7" name="Google Shape;367;gd5a7550bdb_0_183: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7:notes"/>
          <p:cNvSpPr/>
          <p:nvPr>
            <p:ph idx="2" type="sldImg"/>
          </p:nvPr>
        </p:nvSpPr>
        <p:spPr>
          <a:xfrm>
            <a:off x="-16989425" y="-11796713"/>
            <a:ext cx="2215356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4" name="Google Shape;374;p7: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5a7550bdb_0_201: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0" name="Google Shape;380;gd5a7550bdb_0_201: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5a7550bdb_0_192: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6" name="Google Shape;386;gd5a7550bdb_0_192: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5a7550bdb_0_369: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95" name="Google Shape;395;gd5a7550bdb_0_369: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5a7550bdb_0_142: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04" name="Google Shape;404;gd5a7550bdb_0_142: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8:notes"/>
          <p:cNvSpPr/>
          <p:nvPr>
            <p:ph idx="2" type="sldImg"/>
          </p:nvPr>
        </p:nvSpPr>
        <p:spPr>
          <a:xfrm>
            <a:off x="-16989425" y="-11796713"/>
            <a:ext cx="2215356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13" name="Google Shape;413;p8: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5a7550bdb_0_379: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22" name="Google Shape;422;gd5a7550bdb_0_379: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5a7550bdb_0_155: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1" name="Google Shape;431;gd5a7550bdb_0_155: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9:notes"/>
          <p:cNvSpPr/>
          <p:nvPr>
            <p:ph idx="2" type="sldImg"/>
          </p:nvPr>
        </p:nvSpPr>
        <p:spPr>
          <a:xfrm>
            <a:off x="-16989425" y="-11796713"/>
            <a:ext cx="2215356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9" name="Google Shape;439;p9: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5a7550bdb_0_389: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8" name="Google Shape;448;gd5a7550bdb_0_389: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5a7550bdb_0_164: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57" name="Google Shape;457;gd5a7550bdb_0_164: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0:notes"/>
          <p:cNvSpPr/>
          <p:nvPr>
            <p:ph idx="2" type="sldImg"/>
          </p:nvPr>
        </p:nvSpPr>
        <p:spPr>
          <a:xfrm>
            <a:off x="-16989425" y="-11796713"/>
            <a:ext cx="2215356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66" name="Google Shape;466;p10: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5a7550bdb_0_399: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75" name="Google Shape;475;gd5a7550bdb_0_399: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notes"/>
          <p:cNvSpPr/>
          <p:nvPr>
            <p:ph idx="2" type="sldImg"/>
          </p:nvPr>
        </p:nvSpPr>
        <p:spPr>
          <a:xfrm>
            <a:off x="-16989425" y="-11796713"/>
            <a:ext cx="2215356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0" name="Google Shape;200;p3: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d5a7550bdb_0_174: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84" name="Google Shape;484;gd5a7550bdb_0_174: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d60c417af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d60c417af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d60c417af8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60c417af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60c417af8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d60c417af8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60c417af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d60c417af8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d60c417af8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d60c417af8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d60c417af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d60c417af8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60c417af8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60c417af8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d60c417af8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notes"/>
          <p:cNvSpPr/>
          <p:nvPr>
            <p:ph idx="2" type="sldImg"/>
          </p:nvPr>
        </p:nvSpPr>
        <p:spPr>
          <a:xfrm>
            <a:off x="-16989425" y="-11796713"/>
            <a:ext cx="2215356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8" name="Google Shape;208;p4: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 convolutional neural network is a type of machine learning algorithm usually used with visual imagery because they are good at detecting patterns. A convolutional neural network structure consists of an input layer, at least one convolutional layer, and an output layer.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5a7550bdb_0_223: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7" name="Google Shape;217;gd5a7550bdb_0_223: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 convolutional neural network is a type of machine learning algorithm usually used with visual imagery because they are good at detecting patterns. A convolutional neural network structure consists of an input layer, at least one convolutional layer, and an output layer.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5:notes"/>
          <p:cNvSpPr/>
          <p:nvPr>
            <p:ph idx="2" type="sldImg"/>
          </p:nvPr>
        </p:nvSpPr>
        <p:spPr>
          <a:xfrm>
            <a:off x="-16989425" y="-11796713"/>
            <a:ext cx="2215356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4" name="Google Shape;254;p5: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400">
                <a:latin typeface="Verdana"/>
                <a:ea typeface="Verdana"/>
                <a:cs typeface="Verdana"/>
                <a:sym typeface="Verdana"/>
              </a:rPr>
              <a:t>An LSTM is a long short-term memory network, a type of RNN. RNNs are neural networks where the output is fed back into the hidden layer, allowing information to be passed from one step of the network to the next. This is useful for time-series data, as computation will take into account historical information, and weights are shared across time. However, RNNs commonly have a problem called exploding gradients. This is where during gradient descent during back-propagation, the error gradients can become too large or small, and be </a:t>
            </a:r>
            <a:r>
              <a:rPr lang="en-US" sz="1400">
                <a:latin typeface="Verdana"/>
                <a:ea typeface="Verdana"/>
                <a:cs typeface="Verdana"/>
                <a:sym typeface="Verdana"/>
              </a:rPr>
              <a:t>multiplied</a:t>
            </a:r>
            <a:r>
              <a:rPr lang="en-US" sz="1400">
                <a:latin typeface="Verdana"/>
                <a:ea typeface="Verdana"/>
                <a:cs typeface="Verdana"/>
                <a:sym typeface="Verdana"/>
              </a:rPr>
              <a:t> through the layers, making them extremely large or vanishingly small, to the point where you can get NaN values. </a:t>
            </a:r>
            <a:r>
              <a:rPr lang="en-US" sz="1400">
                <a:highlight>
                  <a:srgbClr val="FFFFFF"/>
                </a:highlight>
                <a:latin typeface="Verdana"/>
                <a:ea typeface="Verdana"/>
                <a:cs typeface="Verdana"/>
                <a:sym typeface="Verdana"/>
              </a:rPr>
              <a:t>Long short-term memory (LSTM) is a </a:t>
            </a:r>
            <a:r>
              <a:rPr lang="en-US" sz="1400">
                <a:highlight>
                  <a:srgbClr val="FFFFFF"/>
                </a:highlight>
                <a:uFill>
                  <a:noFill/>
                </a:uFill>
                <a:latin typeface="Verdana"/>
                <a:ea typeface="Verdana"/>
                <a:cs typeface="Verdana"/>
                <a:sym typeface="Verdana"/>
                <a:hlinkClick r:id="rId2"/>
              </a:rPr>
              <a:t>deep learning</a:t>
            </a:r>
            <a:r>
              <a:rPr lang="en-US" sz="1400">
                <a:highlight>
                  <a:srgbClr val="FFFFFF"/>
                </a:highlight>
                <a:latin typeface="Verdana"/>
                <a:ea typeface="Verdana"/>
                <a:cs typeface="Verdana"/>
                <a:sym typeface="Verdana"/>
              </a:rPr>
              <a:t> system that avoids the exploding or </a:t>
            </a:r>
            <a:r>
              <a:rPr lang="en-US" sz="1400">
                <a:highlight>
                  <a:srgbClr val="FFFFFF"/>
                </a:highlight>
                <a:uFill>
                  <a:noFill/>
                </a:uFill>
                <a:latin typeface="Verdana"/>
                <a:ea typeface="Verdana"/>
                <a:cs typeface="Verdana"/>
                <a:sym typeface="Verdana"/>
                <a:hlinkClick r:id="rId3"/>
              </a:rPr>
              <a:t>vanishing gradient problem</a:t>
            </a:r>
            <a:r>
              <a:rPr lang="en-US" sz="1400">
                <a:highlight>
                  <a:srgbClr val="FFFFFF"/>
                </a:highlight>
                <a:latin typeface="Verdana"/>
                <a:ea typeface="Verdana"/>
                <a:cs typeface="Verdana"/>
                <a:sym typeface="Verdana"/>
              </a:rPr>
              <a:t>. LSTM is normally augmented by recurrent gates called “forget gates”. LSTM prevents backpropagated errors from vanishing or exploding.</a:t>
            </a:r>
            <a:r>
              <a:rPr baseline="30000" lang="en-US" sz="1400">
                <a:highlight>
                  <a:srgbClr val="FFFFFF"/>
                </a:highlight>
                <a:latin typeface="Verdana"/>
                <a:ea typeface="Verdana"/>
                <a:cs typeface="Verdana"/>
                <a:sym typeface="Verdana"/>
              </a:rPr>
              <a:t> </a:t>
            </a:r>
            <a:r>
              <a:rPr lang="en-US" sz="1400">
                <a:highlight>
                  <a:srgbClr val="FFFFFF"/>
                </a:highlight>
                <a:latin typeface="Verdana"/>
                <a:ea typeface="Verdana"/>
                <a:cs typeface="Verdana"/>
                <a:sym typeface="Verdana"/>
              </a:rPr>
              <a:t>Instead, errors can flow backwards through unlimited numbers of virtual layers unfolded in space. That is, LSTM can learn tasks that require memories of events that happened thousands or even millions of discrete time steps earlier. </a:t>
            </a:r>
            <a:endParaRPr sz="1400">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5a7550bdb_0_330: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2" name="Google Shape;262;gd5a7550bdb_0_330: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 convolutional neural network is a type of machine learning algorithm usually used with visual imagery because they are good at detecting patterns. A convolutional neural network structure consists of an input layer, at least one convolutional layer, and an output layer.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6:notes"/>
          <p:cNvSpPr/>
          <p:nvPr>
            <p:ph idx="2" type="sldImg"/>
          </p:nvPr>
        </p:nvSpPr>
        <p:spPr>
          <a:xfrm>
            <a:off x="-16989425" y="-11796713"/>
            <a:ext cx="2215356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0" name="Google Shape;290;p6: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5a7550bdb_0_2:notes"/>
          <p:cNvSpPr/>
          <p:nvPr>
            <p:ph idx="2" type="sldImg"/>
          </p:nvPr>
        </p:nvSpPr>
        <p:spPr>
          <a:xfrm>
            <a:off x="-16989425" y="-11796713"/>
            <a:ext cx="221535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1" name="Google Shape;301;gd5a7550bdb_0_2: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Big Picture">
    <p:spTree>
      <p:nvGrpSpPr>
        <p:cNvPr id="10" name="Shape 10"/>
        <p:cNvGrpSpPr/>
        <p:nvPr/>
      </p:nvGrpSpPr>
      <p:grpSpPr>
        <a:xfrm>
          <a:off x="0" y="0"/>
          <a:ext cx="0" cy="0"/>
          <a:chOff x="0" y="0"/>
          <a:chExt cx="0" cy="0"/>
        </a:xfrm>
      </p:grpSpPr>
      <p:sp>
        <p:nvSpPr>
          <p:cNvPr id="11" name="Google Shape;11;p33"/>
          <p:cNvSpPr/>
          <p:nvPr>
            <p:ph idx="2" type="pic"/>
          </p:nvPr>
        </p:nvSpPr>
        <p:spPr>
          <a:xfrm>
            <a:off x="0" y="0"/>
            <a:ext cx="24377649" cy="13716000"/>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Nunito Light"/>
                <a:ea typeface="Nunito Light"/>
                <a:cs typeface="Nunito Light"/>
                <a:sym typeface="Nunito Light"/>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lcome Message">
  <p:cSld name="Welcome Message">
    <p:spTree>
      <p:nvGrpSpPr>
        <p:cNvPr id="12" name="Shape 12"/>
        <p:cNvGrpSpPr/>
        <p:nvPr/>
      </p:nvGrpSpPr>
      <p:grpSpPr>
        <a:xfrm>
          <a:off x="0" y="0"/>
          <a:ext cx="0" cy="0"/>
          <a:chOff x="0" y="0"/>
          <a:chExt cx="0" cy="0"/>
        </a:xfrm>
      </p:grpSpPr>
      <p:sp>
        <p:nvSpPr>
          <p:cNvPr id="13" name="Google Shape;13;p34"/>
          <p:cNvSpPr/>
          <p:nvPr>
            <p:ph idx="2" type="pic"/>
          </p:nvPr>
        </p:nvSpPr>
        <p:spPr>
          <a:xfrm>
            <a:off x="14433683" y="3094762"/>
            <a:ext cx="6550131" cy="7515923"/>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Nunito Light"/>
                <a:ea typeface="Nunito Light"/>
                <a:cs typeface="Nunito Light"/>
                <a:sym typeface="Nunito Light"/>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4" name="Shape 14"/>
        <p:cNvGrpSpPr/>
        <p:nvPr/>
      </p:nvGrpSpPr>
      <p:grpSpPr>
        <a:xfrm>
          <a:off x="0" y="0"/>
          <a:ext cx="0" cy="0"/>
          <a:chOff x="0" y="0"/>
          <a:chExt cx="0" cy="0"/>
        </a:xfrm>
      </p:grpSpPr>
      <p:grpSp>
        <p:nvGrpSpPr>
          <p:cNvPr id="15" name="Google Shape;15;p35"/>
          <p:cNvGrpSpPr/>
          <p:nvPr/>
        </p:nvGrpSpPr>
        <p:grpSpPr>
          <a:xfrm rot="5400000">
            <a:off x="-16715231" y="-397360"/>
            <a:ext cx="24535151" cy="4304369"/>
            <a:chOff x="0" y="-156114"/>
            <a:chExt cx="24535151" cy="4304369"/>
          </a:xfrm>
        </p:grpSpPr>
        <p:sp>
          <p:nvSpPr>
            <p:cNvPr id="16" name="Google Shape;16;p35"/>
            <p:cNvSpPr/>
            <p:nvPr/>
          </p:nvSpPr>
          <p:spPr>
            <a:xfrm>
              <a:off x="23378291" y="2431564"/>
              <a:ext cx="1134322" cy="1716691"/>
            </a:xfrm>
            <a:custGeom>
              <a:rect b="b" l="l" r="r" t="t"/>
              <a:pathLst>
                <a:path extrusionOk="0" h="1740" w="1152">
                  <a:moveTo>
                    <a:pt x="0" y="1739"/>
                  </a:moveTo>
                  <a:lnTo>
                    <a:pt x="1151" y="918"/>
                  </a:lnTo>
                  <a:lnTo>
                    <a:pt x="1151" y="0"/>
                  </a:lnTo>
                  <a:lnTo>
                    <a:pt x="0" y="17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7" name="Google Shape;17;p35"/>
            <p:cNvSpPr/>
            <p:nvPr/>
          </p:nvSpPr>
          <p:spPr>
            <a:xfrm>
              <a:off x="23079220" y="-88970"/>
              <a:ext cx="1455931" cy="4233061"/>
            </a:xfrm>
            <a:custGeom>
              <a:rect b="b" l="l" r="r" t="t"/>
              <a:pathLst>
                <a:path extrusionOk="0" h="4296" w="1479">
                  <a:moveTo>
                    <a:pt x="0" y="0"/>
                  </a:moveTo>
                  <a:lnTo>
                    <a:pt x="327" y="4295"/>
                  </a:lnTo>
                  <a:lnTo>
                    <a:pt x="1478" y="2556"/>
                  </a:lnTo>
                  <a:lnTo>
                    <a:pt x="147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8" name="Google Shape;18;p35"/>
            <p:cNvSpPr/>
            <p:nvPr/>
          </p:nvSpPr>
          <p:spPr>
            <a:xfrm>
              <a:off x="20776620" y="-88970"/>
              <a:ext cx="2646748" cy="4233061"/>
            </a:xfrm>
            <a:custGeom>
              <a:rect b="b" l="l" r="r" t="t"/>
              <a:pathLst>
                <a:path extrusionOk="0" h="4296" w="2687">
                  <a:moveTo>
                    <a:pt x="0" y="0"/>
                  </a:moveTo>
                  <a:lnTo>
                    <a:pt x="2686" y="4295"/>
                  </a:lnTo>
                  <a:lnTo>
                    <a:pt x="235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9" name="Google Shape;19;p35"/>
            <p:cNvSpPr/>
            <p:nvPr/>
          </p:nvSpPr>
          <p:spPr>
            <a:xfrm>
              <a:off x="20420244" y="-88970"/>
              <a:ext cx="3003125" cy="4233061"/>
            </a:xfrm>
            <a:custGeom>
              <a:rect b="b" l="l" r="r" t="t"/>
              <a:pathLst>
                <a:path extrusionOk="0" h="4296" w="3049">
                  <a:moveTo>
                    <a:pt x="0" y="0"/>
                  </a:moveTo>
                  <a:lnTo>
                    <a:pt x="43" y="3187"/>
                  </a:lnTo>
                  <a:lnTo>
                    <a:pt x="3048" y="4295"/>
                  </a:lnTo>
                  <a:lnTo>
                    <a:pt x="362"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20" name="Google Shape;20;p35"/>
            <p:cNvSpPr/>
            <p:nvPr/>
          </p:nvSpPr>
          <p:spPr>
            <a:xfrm>
              <a:off x="17677877" y="-88971"/>
              <a:ext cx="2785824" cy="3142198"/>
            </a:xfrm>
            <a:custGeom>
              <a:rect b="b" l="l" r="r" t="t"/>
              <a:pathLst>
                <a:path extrusionOk="0" h="3188" w="2826">
                  <a:moveTo>
                    <a:pt x="2126" y="0"/>
                  </a:moveTo>
                  <a:lnTo>
                    <a:pt x="0" y="1954"/>
                  </a:lnTo>
                  <a:lnTo>
                    <a:pt x="2825" y="3187"/>
                  </a:lnTo>
                  <a:lnTo>
                    <a:pt x="2782" y="0"/>
                  </a:lnTo>
                  <a:lnTo>
                    <a:pt x="2126"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21" name="Google Shape;21;p35"/>
            <p:cNvSpPr/>
            <p:nvPr/>
          </p:nvSpPr>
          <p:spPr>
            <a:xfrm>
              <a:off x="17608342" y="-88971"/>
              <a:ext cx="2168684" cy="1925303"/>
            </a:xfrm>
            <a:custGeom>
              <a:rect b="b" l="l" r="r" t="t"/>
              <a:pathLst>
                <a:path extrusionOk="0" h="1955" w="2199">
                  <a:moveTo>
                    <a:pt x="0" y="0"/>
                  </a:moveTo>
                  <a:lnTo>
                    <a:pt x="72" y="1954"/>
                  </a:lnTo>
                  <a:lnTo>
                    <a:pt x="219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22" name="Google Shape;22;p35"/>
            <p:cNvSpPr/>
            <p:nvPr/>
          </p:nvSpPr>
          <p:spPr>
            <a:xfrm>
              <a:off x="14888519" y="-88734"/>
              <a:ext cx="2811899" cy="1925303"/>
            </a:xfrm>
            <a:custGeom>
              <a:rect b="b" l="l" r="r" t="t"/>
              <a:pathLst>
                <a:path extrusionOk="0" h="1955" w="2852">
                  <a:moveTo>
                    <a:pt x="0" y="0"/>
                  </a:moveTo>
                  <a:lnTo>
                    <a:pt x="2851" y="1954"/>
                  </a:lnTo>
                  <a:lnTo>
                    <a:pt x="277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23" name="Google Shape;23;p35"/>
            <p:cNvSpPr/>
            <p:nvPr/>
          </p:nvSpPr>
          <p:spPr>
            <a:xfrm>
              <a:off x="13589856" y="-88970"/>
              <a:ext cx="4137447" cy="3520308"/>
            </a:xfrm>
            <a:custGeom>
              <a:rect b="b" l="l" r="r" t="t"/>
              <a:pathLst>
                <a:path extrusionOk="0" h="3572" w="4196">
                  <a:moveTo>
                    <a:pt x="0" y="0"/>
                  </a:moveTo>
                  <a:lnTo>
                    <a:pt x="1886" y="3571"/>
                  </a:lnTo>
                  <a:lnTo>
                    <a:pt x="4195" y="1954"/>
                  </a:lnTo>
                  <a:lnTo>
                    <a:pt x="1344"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24" name="Google Shape;24;p35"/>
            <p:cNvSpPr/>
            <p:nvPr/>
          </p:nvSpPr>
          <p:spPr>
            <a:xfrm>
              <a:off x="11104147" y="-111272"/>
              <a:ext cx="4346058" cy="3520308"/>
            </a:xfrm>
            <a:custGeom>
              <a:rect b="b" l="l" r="r" t="t"/>
              <a:pathLst>
                <a:path extrusionOk="0" h="3572" w="4408">
                  <a:moveTo>
                    <a:pt x="965" y="0"/>
                  </a:moveTo>
                  <a:lnTo>
                    <a:pt x="0" y="1760"/>
                  </a:lnTo>
                  <a:lnTo>
                    <a:pt x="4407" y="3571"/>
                  </a:lnTo>
                  <a:lnTo>
                    <a:pt x="2521" y="0"/>
                  </a:lnTo>
                  <a:lnTo>
                    <a:pt x="965"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25" name="Google Shape;25;p35"/>
            <p:cNvSpPr/>
            <p:nvPr/>
          </p:nvSpPr>
          <p:spPr>
            <a:xfrm>
              <a:off x="9793019" y="-88970"/>
              <a:ext cx="369415" cy="195571"/>
            </a:xfrm>
            <a:custGeom>
              <a:rect b="b" l="l" r="r" t="t"/>
              <a:pathLst>
                <a:path extrusionOk="0" h="198" w="374">
                  <a:moveTo>
                    <a:pt x="112" y="0"/>
                  </a:moveTo>
                  <a:lnTo>
                    <a:pt x="0" y="197"/>
                  </a:lnTo>
                  <a:lnTo>
                    <a:pt x="373" y="0"/>
                  </a:lnTo>
                  <a:lnTo>
                    <a:pt x="112"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26" name="Google Shape;26;p35"/>
            <p:cNvSpPr/>
            <p:nvPr/>
          </p:nvSpPr>
          <p:spPr>
            <a:xfrm>
              <a:off x="9698211" y="-88970"/>
              <a:ext cx="225996" cy="195571"/>
            </a:xfrm>
            <a:custGeom>
              <a:rect b="b" l="l" r="r" t="t"/>
              <a:pathLst>
                <a:path extrusionOk="0" h="198" w="231">
                  <a:moveTo>
                    <a:pt x="0" y="0"/>
                  </a:moveTo>
                  <a:lnTo>
                    <a:pt x="118" y="197"/>
                  </a:lnTo>
                  <a:lnTo>
                    <a:pt x="230" y="0"/>
                  </a:lnTo>
                  <a:lnTo>
                    <a:pt x="0"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27" name="Google Shape;27;p35"/>
            <p:cNvSpPr/>
            <p:nvPr/>
          </p:nvSpPr>
          <p:spPr>
            <a:xfrm>
              <a:off x="8502000" y="61758"/>
              <a:ext cx="2646751" cy="2259950"/>
            </a:xfrm>
            <a:custGeom>
              <a:rect b="b" l="l" r="r" t="t"/>
              <a:pathLst>
                <a:path extrusionOk="0" h="2292" w="2686">
                  <a:moveTo>
                    <a:pt x="2685" y="1563"/>
                  </a:moveTo>
                  <a:lnTo>
                    <a:pt x="1308" y="0"/>
                  </a:lnTo>
                  <a:lnTo>
                    <a:pt x="0" y="2291"/>
                  </a:lnTo>
                  <a:lnTo>
                    <a:pt x="2685" y="1563"/>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28" name="Google Shape;28;p35"/>
            <p:cNvSpPr/>
            <p:nvPr/>
          </p:nvSpPr>
          <p:spPr>
            <a:xfrm>
              <a:off x="6821130" y="61996"/>
              <a:ext cx="2985743" cy="2259950"/>
            </a:xfrm>
            <a:custGeom>
              <a:rect b="b" l="l" r="r" t="t"/>
              <a:pathLst>
                <a:path extrusionOk="0" h="2292" w="3030">
                  <a:moveTo>
                    <a:pt x="3029" y="0"/>
                  </a:moveTo>
                  <a:lnTo>
                    <a:pt x="0" y="624"/>
                  </a:lnTo>
                  <a:lnTo>
                    <a:pt x="1721" y="2291"/>
                  </a:lnTo>
                  <a:lnTo>
                    <a:pt x="3029"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29" name="Google Shape;29;p35"/>
            <p:cNvSpPr/>
            <p:nvPr/>
          </p:nvSpPr>
          <p:spPr>
            <a:xfrm>
              <a:off x="6829814" y="-88970"/>
              <a:ext cx="2985743" cy="808366"/>
            </a:xfrm>
            <a:custGeom>
              <a:rect b="b" l="l" r="r" t="t"/>
              <a:pathLst>
                <a:path extrusionOk="0" h="822" w="3030">
                  <a:moveTo>
                    <a:pt x="61" y="0"/>
                  </a:moveTo>
                  <a:lnTo>
                    <a:pt x="0" y="821"/>
                  </a:lnTo>
                  <a:lnTo>
                    <a:pt x="3029" y="197"/>
                  </a:lnTo>
                  <a:lnTo>
                    <a:pt x="2911" y="0"/>
                  </a:lnTo>
                  <a:lnTo>
                    <a:pt x="61" y="0"/>
                  </a:lnTo>
                </a:path>
              </a:pathLst>
            </a:custGeom>
            <a:solidFill>
              <a:srgbClr val="0D45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30" name="Google Shape;30;p35"/>
            <p:cNvSpPr/>
            <p:nvPr/>
          </p:nvSpPr>
          <p:spPr>
            <a:xfrm>
              <a:off x="5975275" y="-88970"/>
              <a:ext cx="943094" cy="808366"/>
            </a:xfrm>
            <a:custGeom>
              <a:rect b="b" l="l" r="r" t="t"/>
              <a:pathLst>
                <a:path extrusionOk="0" h="822" w="955">
                  <a:moveTo>
                    <a:pt x="0" y="0"/>
                  </a:moveTo>
                  <a:lnTo>
                    <a:pt x="893" y="821"/>
                  </a:lnTo>
                  <a:lnTo>
                    <a:pt x="954"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31" name="Google Shape;31;p35"/>
            <p:cNvSpPr/>
            <p:nvPr/>
          </p:nvSpPr>
          <p:spPr>
            <a:xfrm>
              <a:off x="5608571" y="674793"/>
              <a:ext cx="2916204" cy="1642810"/>
            </a:xfrm>
            <a:custGeom>
              <a:rect b="b" l="l" r="r" t="t"/>
              <a:pathLst>
                <a:path extrusionOk="0" h="1668" w="2959">
                  <a:moveTo>
                    <a:pt x="2958" y="1667"/>
                  </a:moveTo>
                  <a:lnTo>
                    <a:pt x="1237" y="0"/>
                  </a:lnTo>
                  <a:lnTo>
                    <a:pt x="0" y="1323"/>
                  </a:lnTo>
                  <a:lnTo>
                    <a:pt x="2958" y="166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32" name="Google Shape;32;p35"/>
            <p:cNvSpPr/>
            <p:nvPr/>
          </p:nvSpPr>
          <p:spPr>
            <a:xfrm>
              <a:off x="5092201" y="-155877"/>
              <a:ext cx="1760153" cy="2112184"/>
            </a:xfrm>
            <a:custGeom>
              <a:rect b="b" l="l" r="r" t="t"/>
              <a:pathLst>
                <a:path extrusionOk="0" h="2145" w="1787">
                  <a:moveTo>
                    <a:pt x="0" y="0"/>
                  </a:moveTo>
                  <a:lnTo>
                    <a:pt x="549" y="2144"/>
                  </a:lnTo>
                  <a:lnTo>
                    <a:pt x="1786" y="821"/>
                  </a:lnTo>
                  <a:lnTo>
                    <a:pt x="893"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33" name="Google Shape;33;p35"/>
            <p:cNvSpPr/>
            <p:nvPr/>
          </p:nvSpPr>
          <p:spPr>
            <a:xfrm>
              <a:off x="443059" y="190760"/>
              <a:ext cx="5232654" cy="2977052"/>
            </a:xfrm>
            <a:custGeom>
              <a:rect b="b" l="l" r="r" t="t"/>
              <a:pathLst>
                <a:path extrusionOk="0" h="3020" w="5311">
                  <a:moveTo>
                    <a:pt x="5310" y="1771"/>
                  </a:moveTo>
                  <a:lnTo>
                    <a:pt x="853" y="0"/>
                  </a:lnTo>
                  <a:lnTo>
                    <a:pt x="0" y="3019"/>
                  </a:lnTo>
                  <a:lnTo>
                    <a:pt x="5310" y="1771"/>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34" name="Google Shape;34;p35"/>
            <p:cNvSpPr/>
            <p:nvPr/>
          </p:nvSpPr>
          <p:spPr>
            <a:xfrm>
              <a:off x="1264131" y="-156113"/>
              <a:ext cx="4393864" cy="2112184"/>
            </a:xfrm>
            <a:custGeom>
              <a:rect b="b" l="l" r="r" t="t"/>
              <a:pathLst>
                <a:path extrusionOk="0" h="2145" w="4458">
                  <a:moveTo>
                    <a:pt x="936" y="0"/>
                  </a:moveTo>
                  <a:lnTo>
                    <a:pt x="0" y="373"/>
                  </a:lnTo>
                  <a:lnTo>
                    <a:pt x="4457" y="2144"/>
                  </a:lnTo>
                  <a:lnTo>
                    <a:pt x="3908" y="0"/>
                  </a:lnTo>
                  <a:lnTo>
                    <a:pt x="936"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35" name="Google Shape;35;p35"/>
            <p:cNvSpPr/>
            <p:nvPr/>
          </p:nvSpPr>
          <p:spPr>
            <a:xfrm>
              <a:off x="1264131" y="-133574"/>
              <a:ext cx="921364" cy="369415"/>
            </a:xfrm>
            <a:custGeom>
              <a:rect b="b" l="l" r="r" t="t"/>
              <a:pathLst>
                <a:path extrusionOk="0" h="374" w="937">
                  <a:moveTo>
                    <a:pt x="72" y="0"/>
                  </a:moveTo>
                  <a:lnTo>
                    <a:pt x="0" y="373"/>
                  </a:lnTo>
                  <a:lnTo>
                    <a:pt x="936" y="0"/>
                  </a:lnTo>
                  <a:lnTo>
                    <a:pt x="72"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36" name="Google Shape;36;p35"/>
            <p:cNvSpPr/>
            <p:nvPr/>
          </p:nvSpPr>
          <p:spPr>
            <a:xfrm>
              <a:off x="734484" y="-133574"/>
              <a:ext cx="621488" cy="369415"/>
            </a:xfrm>
            <a:custGeom>
              <a:rect b="b" l="l" r="r" t="t"/>
              <a:pathLst>
                <a:path extrusionOk="0" h="374" w="629">
                  <a:moveTo>
                    <a:pt x="0" y="0"/>
                  </a:moveTo>
                  <a:lnTo>
                    <a:pt x="556" y="373"/>
                  </a:lnTo>
                  <a:lnTo>
                    <a:pt x="628"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37" name="Google Shape;37;p35"/>
            <p:cNvSpPr/>
            <p:nvPr/>
          </p:nvSpPr>
          <p:spPr>
            <a:xfrm>
              <a:off x="0" y="885559"/>
              <a:ext cx="447642" cy="2259950"/>
            </a:xfrm>
            <a:custGeom>
              <a:rect b="b" l="l" r="r" t="t"/>
              <a:pathLst>
                <a:path extrusionOk="0" h="2292" w="453">
                  <a:moveTo>
                    <a:pt x="0" y="2104"/>
                  </a:moveTo>
                  <a:lnTo>
                    <a:pt x="452" y="2291"/>
                  </a:lnTo>
                  <a:lnTo>
                    <a:pt x="0" y="0"/>
                  </a:lnTo>
                  <a:lnTo>
                    <a:pt x="0" y="2104"/>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38" name="Google Shape;38;p35"/>
            <p:cNvSpPr/>
            <p:nvPr/>
          </p:nvSpPr>
          <p:spPr>
            <a:xfrm>
              <a:off x="0" y="-156114"/>
              <a:ext cx="1286433" cy="3342117"/>
            </a:xfrm>
            <a:custGeom>
              <a:rect b="b" l="l" r="r" t="t"/>
              <a:pathLst>
                <a:path extrusionOk="0" h="3393" w="1306">
                  <a:moveTo>
                    <a:pt x="0" y="0"/>
                  </a:moveTo>
                  <a:lnTo>
                    <a:pt x="0" y="1101"/>
                  </a:lnTo>
                  <a:lnTo>
                    <a:pt x="452" y="3392"/>
                  </a:lnTo>
                  <a:lnTo>
                    <a:pt x="1305" y="373"/>
                  </a:lnTo>
                  <a:lnTo>
                    <a:pt x="749" y="0"/>
                  </a:lnTo>
                  <a:lnTo>
                    <a:pt x="0"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39" name="Google Shape;39;p35"/>
            <p:cNvSpPr/>
            <p:nvPr/>
          </p:nvSpPr>
          <p:spPr>
            <a:xfrm>
              <a:off x="8462804" y="1591817"/>
              <a:ext cx="6988462" cy="1786231"/>
            </a:xfrm>
            <a:custGeom>
              <a:rect b="b" l="l" r="r" t="t"/>
              <a:pathLst>
                <a:path extrusionOk="0" h="1812" w="7093">
                  <a:moveTo>
                    <a:pt x="7092" y="1811"/>
                  </a:moveTo>
                  <a:lnTo>
                    <a:pt x="0" y="728"/>
                  </a:lnTo>
                  <a:lnTo>
                    <a:pt x="2685" y="0"/>
                  </a:lnTo>
                  <a:lnTo>
                    <a:pt x="7092" y="1811"/>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40" name="Google Shape;40;p35"/>
            <p:cNvSpPr/>
            <p:nvPr/>
          </p:nvSpPr>
          <p:spPr>
            <a:xfrm>
              <a:off x="9776123" y="-125128"/>
              <a:ext cx="2307757" cy="1734076"/>
            </a:xfrm>
            <a:custGeom>
              <a:rect b="b" l="l" r="r" t="t"/>
              <a:pathLst>
                <a:path extrusionOk="0" h="1761" w="2343">
                  <a:moveTo>
                    <a:pt x="373" y="0"/>
                  </a:moveTo>
                  <a:lnTo>
                    <a:pt x="0" y="197"/>
                  </a:lnTo>
                  <a:lnTo>
                    <a:pt x="1377" y="1760"/>
                  </a:lnTo>
                  <a:lnTo>
                    <a:pt x="2342" y="0"/>
                  </a:lnTo>
                  <a:lnTo>
                    <a:pt x="373"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efault">
  <p:cSld name="2_Default">
    <p:spTree>
      <p:nvGrpSpPr>
        <p:cNvPr id="41" name="Shape 41"/>
        <p:cNvGrpSpPr/>
        <p:nvPr/>
      </p:nvGrpSpPr>
      <p:grpSpPr>
        <a:xfrm>
          <a:off x="0" y="0"/>
          <a:ext cx="0" cy="0"/>
          <a:chOff x="0" y="0"/>
          <a:chExt cx="0" cy="0"/>
        </a:xfrm>
      </p:grpSpPr>
      <p:grpSp>
        <p:nvGrpSpPr>
          <p:cNvPr id="42" name="Google Shape;42;p36"/>
          <p:cNvGrpSpPr/>
          <p:nvPr/>
        </p:nvGrpSpPr>
        <p:grpSpPr>
          <a:xfrm rot="10800000">
            <a:off x="-23445" y="10974729"/>
            <a:ext cx="24535151" cy="4304369"/>
            <a:chOff x="0" y="-156114"/>
            <a:chExt cx="24535151" cy="4304369"/>
          </a:xfrm>
        </p:grpSpPr>
        <p:sp>
          <p:nvSpPr>
            <p:cNvPr id="43" name="Google Shape;43;p36"/>
            <p:cNvSpPr/>
            <p:nvPr/>
          </p:nvSpPr>
          <p:spPr>
            <a:xfrm>
              <a:off x="23378291" y="2431564"/>
              <a:ext cx="1134322" cy="1716691"/>
            </a:xfrm>
            <a:custGeom>
              <a:rect b="b" l="l" r="r" t="t"/>
              <a:pathLst>
                <a:path extrusionOk="0" h="1740" w="1152">
                  <a:moveTo>
                    <a:pt x="0" y="1739"/>
                  </a:moveTo>
                  <a:lnTo>
                    <a:pt x="1151" y="918"/>
                  </a:lnTo>
                  <a:lnTo>
                    <a:pt x="1151" y="0"/>
                  </a:lnTo>
                  <a:lnTo>
                    <a:pt x="0" y="17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44" name="Google Shape;44;p36"/>
            <p:cNvSpPr/>
            <p:nvPr/>
          </p:nvSpPr>
          <p:spPr>
            <a:xfrm>
              <a:off x="23079220" y="-88970"/>
              <a:ext cx="1455931" cy="4233061"/>
            </a:xfrm>
            <a:custGeom>
              <a:rect b="b" l="l" r="r" t="t"/>
              <a:pathLst>
                <a:path extrusionOk="0" h="4296" w="1479">
                  <a:moveTo>
                    <a:pt x="0" y="0"/>
                  </a:moveTo>
                  <a:lnTo>
                    <a:pt x="327" y="4295"/>
                  </a:lnTo>
                  <a:lnTo>
                    <a:pt x="1478" y="2556"/>
                  </a:lnTo>
                  <a:lnTo>
                    <a:pt x="147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45" name="Google Shape;45;p36"/>
            <p:cNvSpPr/>
            <p:nvPr/>
          </p:nvSpPr>
          <p:spPr>
            <a:xfrm>
              <a:off x="20776620" y="-88970"/>
              <a:ext cx="2646748" cy="4233061"/>
            </a:xfrm>
            <a:custGeom>
              <a:rect b="b" l="l" r="r" t="t"/>
              <a:pathLst>
                <a:path extrusionOk="0" h="4296" w="2687">
                  <a:moveTo>
                    <a:pt x="0" y="0"/>
                  </a:moveTo>
                  <a:lnTo>
                    <a:pt x="2686" y="4295"/>
                  </a:lnTo>
                  <a:lnTo>
                    <a:pt x="235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46" name="Google Shape;46;p36"/>
            <p:cNvSpPr/>
            <p:nvPr/>
          </p:nvSpPr>
          <p:spPr>
            <a:xfrm>
              <a:off x="20420244" y="-88970"/>
              <a:ext cx="3003125" cy="4233061"/>
            </a:xfrm>
            <a:custGeom>
              <a:rect b="b" l="l" r="r" t="t"/>
              <a:pathLst>
                <a:path extrusionOk="0" h="4296" w="3049">
                  <a:moveTo>
                    <a:pt x="0" y="0"/>
                  </a:moveTo>
                  <a:lnTo>
                    <a:pt x="43" y="3187"/>
                  </a:lnTo>
                  <a:lnTo>
                    <a:pt x="3048" y="4295"/>
                  </a:lnTo>
                  <a:lnTo>
                    <a:pt x="362"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47" name="Google Shape;47;p36"/>
            <p:cNvSpPr/>
            <p:nvPr/>
          </p:nvSpPr>
          <p:spPr>
            <a:xfrm>
              <a:off x="17677877" y="-88971"/>
              <a:ext cx="2785824" cy="3142198"/>
            </a:xfrm>
            <a:custGeom>
              <a:rect b="b" l="l" r="r" t="t"/>
              <a:pathLst>
                <a:path extrusionOk="0" h="3188" w="2826">
                  <a:moveTo>
                    <a:pt x="2126" y="0"/>
                  </a:moveTo>
                  <a:lnTo>
                    <a:pt x="0" y="1954"/>
                  </a:lnTo>
                  <a:lnTo>
                    <a:pt x="2825" y="3187"/>
                  </a:lnTo>
                  <a:lnTo>
                    <a:pt x="2782" y="0"/>
                  </a:lnTo>
                  <a:lnTo>
                    <a:pt x="2126"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48" name="Google Shape;48;p36"/>
            <p:cNvSpPr/>
            <p:nvPr/>
          </p:nvSpPr>
          <p:spPr>
            <a:xfrm>
              <a:off x="17608342" y="-88971"/>
              <a:ext cx="2168684" cy="1925303"/>
            </a:xfrm>
            <a:custGeom>
              <a:rect b="b" l="l" r="r" t="t"/>
              <a:pathLst>
                <a:path extrusionOk="0" h="1955" w="2199">
                  <a:moveTo>
                    <a:pt x="0" y="0"/>
                  </a:moveTo>
                  <a:lnTo>
                    <a:pt x="72" y="1954"/>
                  </a:lnTo>
                  <a:lnTo>
                    <a:pt x="219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49" name="Google Shape;49;p36"/>
            <p:cNvSpPr/>
            <p:nvPr/>
          </p:nvSpPr>
          <p:spPr>
            <a:xfrm>
              <a:off x="14888519" y="-88734"/>
              <a:ext cx="2811899" cy="1925303"/>
            </a:xfrm>
            <a:custGeom>
              <a:rect b="b" l="l" r="r" t="t"/>
              <a:pathLst>
                <a:path extrusionOk="0" h="1955" w="2852">
                  <a:moveTo>
                    <a:pt x="0" y="0"/>
                  </a:moveTo>
                  <a:lnTo>
                    <a:pt x="2851" y="1954"/>
                  </a:lnTo>
                  <a:lnTo>
                    <a:pt x="277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50" name="Google Shape;50;p36"/>
            <p:cNvSpPr/>
            <p:nvPr/>
          </p:nvSpPr>
          <p:spPr>
            <a:xfrm>
              <a:off x="13589856" y="-88970"/>
              <a:ext cx="4137447" cy="3520308"/>
            </a:xfrm>
            <a:custGeom>
              <a:rect b="b" l="l" r="r" t="t"/>
              <a:pathLst>
                <a:path extrusionOk="0" h="3572" w="4196">
                  <a:moveTo>
                    <a:pt x="0" y="0"/>
                  </a:moveTo>
                  <a:lnTo>
                    <a:pt x="1886" y="3571"/>
                  </a:lnTo>
                  <a:lnTo>
                    <a:pt x="4195" y="1954"/>
                  </a:lnTo>
                  <a:lnTo>
                    <a:pt x="1344"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51" name="Google Shape;51;p36"/>
            <p:cNvSpPr/>
            <p:nvPr/>
          </p:nvSpPr>
          <p:spPr>
            <a:xfrm>
              <a:off x="11104147" y="-111272"/>
              <a:ext cx="4346058" cy="3520308"/>
            </a:xfrm>
            <a:custGeom>
              <a:rect b="b" l="l" r="r" t="t"/>
              <a:pathLst>
                <a:path extrusionOk="0" h="3572" w="4408">
                  <a:moveTo>
                    <a:pt x="965" y="0"/>
                  </a:moveTo>
                  <a:lnTo>
                    <a:pt x="0" y="1760"/>
                  </a:lnTo>
                  <a:lnTo>
                    <a:pt x="4407" y="3571"/>
                  </a:lnTo>
                  <a:lnTo>
                    <a:pt x="2521" y="0"/>
                  </a:lnTo>
                  <a:lnTo>
                    <a:pt x="965"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52" name="Google Shape;52;p36"/>
            <p:cNvSpPr/>
            <p:nvPr/>
          </p:nvSpPr>
          <p:spPr>
            <a:xfrm>
              <a:off x="9793019" y="-88970"/>
              <a:ext cx="369415" cy="195571"/>
            </a:xfrm>
            <a:custGeom>
              <a:rect b="b" l="l" r="r" t="t"/>
              <a:pathLst>
                <a:path extrusionOk="0" h="198" w="374">
                  <a:moveTo>
                    <a:pt x="112" y="0"/>
                  </a:moveTo>
                  <a:lnTo>
                    <a:pt x="0" y="197"/>
                  </a:lnTo>
                  <a:lnTo>
                    <a:pt x="373" y="0"/>
                  </a:lnTo>
                  <a:lnTo>
                    <a:pt x="112"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53" name="Google Shape;53;p36"/>
            <p:cNvSpPr/>
            <p:nvPr/>
          </p:nvSpPr>
          <p:spPr>
            <a:xfrm>
              <a:off x="9698211" y="-88970"/>
              <a:ext cx="225996" cy="195571"/>
            </a:xfrm>
            <a:custGeom>
              <a:rect b="b" l="l" r="r" t="t"/>
              <a:pathLst>
                <a:path extrusionOk="0" h="198" w="231">
                  <a:moveTo>
                    <a:pt x="0" y="0"/>
                  </a:moveTo>
                  <a:lnTo>
                    <a:pt x="118" y="197"/>
                  </a:lnTo>
                  <a:lnTo>
                    <a:pt x="230" y="0"/>
                  </a:lnTo>
                  <a:lnTo>
                    <a:pt x="0"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54" name="Google Shape;54;p36"/>
            <p:cNvSpPr/>
            <p:nvPr/>
          </p:nvSpPr>
          <p:spPr>
            <a:xfrm>
              <a:off x="8502000" y="61758"/>
              <a:ext cx="2646751" cy="2259950"/>
            </a:xfrm>
            <a:custGeom>
              <a:rect b="b" l="l" r="r" t="t"/>
              <a:pathLst>
                <a:path extrusionOk="0" h="2292" w="2686">
                  <a:moveTo>
                    <a:pt x="2685" y="1563"/>
                  </a:moveTo>
                  <a:lnTo>
                    <a:pt x="1308" y="0"/>
                  </a:lnTo>
                  <a:lnTo>
                    <a:pt x="0" y="2291"/>
                  </a:lnTo>
                  <a:lnTo>
                    <a:pt x="2685" y="1563"/>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55" name="Google Shape;55;p36"/>
            <p:cNvSpPr/>
            <p:nvPr/>
          </p:nvSpPr>
          <p:spPr>
            <a:xfrm>
              <a:off x="6821130" y="61996"/>
              <a:ext cx="2985743" cy="2259950"/>
            </a:xfrm>
            <a:custGeom>
              <a:rect b="b" l="l" r="r" t="t"/>
              <a:pathLst>
                <a:path extrusionOk="0" h="2292" w="3030">
                  <a:moveTo>
                    <a:pt x="3029" y="0"/>
                  </a:moveTo>
                  <a:lnTo>
                    <a:pt x="0" y="624"/>
                  </a:lnTo>
                  <a:lnTo>
                    <a:pt x="1721" y="2291"/>
                  </a:lnTo>
                  <a:lnTo>
                    <a:pt x="3029"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56" name="Google Shape;56;p36"/>
            <p:cNvSpPr/>
            <p:nvPr/>
          </p:nvSpPr>
          <p:spPr>
            <a:xfrm>
              <a:off x="6829814" y="-88970"/>
              <a:ext cx="2985743" cy="808366"/>
            </a:xfrm>
            <a:custGeom>
              <a:rect b="b" l="l" r="r" t="t"/>
              <a:pathLst>
                <a:path extrusionOk="0" h="822" w="3030">
                  <a:moveTo>
                    <a:pt x="61" y="0"/>
                  </a:moveTo>
                  <a:lnTo>
                    <a:pt x="0" y="821"/>
                  </a:lnTo>
                  <a:lnTo>
                    <a:pt x="3029" y="197"/>
                  </a:lnTo>
                  <a:lnTo>
                    <a:pt x="2911" y="0"/>
                  </a:lnTo>
                  <a:lnTo>
                    <a:pt x="61" y="0"/>
                  </a:lnTo>
                </a:path>
              </a:pathLst>
            </a:custGeom>
            <a:solidFill>
              <a:srgbClr val="0D45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57" name="Google Shape;57;p36"/>
            <p:cNvSpPr/>
            <p:nvPr/>
          </p:nvSpPr>
          <p:spPr>
            <a:xfrm>
              <a:off x="5975275" y="-88970"/>
              <a:ext cx="943094" cy="808366"/>
            </a:xfrm>
            <a:custGeom>
              <a:rect b="b" l="l" r="r" t="t"/>
              <a:pathLst>
                <a:path extrusionOk="0" h="822" w="955">
                  <a:moveTo>
                    <a:pt x="0" y="0"/>
                  </a:moveTo>
                  <a:lnTo>
                    <a:pt x="893" y="821"/>
                  </a:lnTo>
                  <a:lnTo>
                    <a:pt x="954"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58" name="Google Shape;58;p36"/>
            <p:cNvSpPr/>
            <p:nvPr/>
          </p:nvSpPr>
          <p:spPr>
            <a:xfrm>
              <a:off x="5608571" y="674793"/>
              <a:ext cx="2916204" cy="1642810"/>
            </a:xfrm>
            <a:custGeom>
              <a:rect b="b" l="l" r="r" t="t"/>
              <a:pathLst>
                <a:path extrusionOk="0" h="1668" w="2959">
                  <a:moveTo>
                    <a:pt x="2958" y="1667"/>
                  </a:moveTo>
                  <a:lnTo>
                    <a:pt x="1237" y="0"/>
                  </a:lnTo>
                  <a:lnTo>
                    <a:pt x="0" y="1323"/>
                  </a:lnTo>
                  <a:lnTo>
                    <a:pt x="2958" y="166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59" name="Google Shape;59;p36"/>
            <p:cNvSpPr/>
            <p:nvPr/>
          </p:nvSpPr>
          <p:spPr>
            <a:xfrm>
              <a:off x="5092201" y="-155877"/>
              <a:ext cx="1760153" cy="2112184"/>
            </a:xfrm>
            <a:custGeom>
              <a:rect b="b" l="l" r="r" t="t"/>
              <a:pathLst>
                <a:path extrusionOk="0" h="2145" w="1787">
                  <a:moveTo>
                    <a:pt x="0" y="0"/>
                  </a:moveTo>
                  <a:lnTo>
                    <a:pt x="549" y="2144"/>
                  </a:lnTo>
                  <a:lnTo>
                    <a:pt x="1786" y="821"/>
                  </a:lnTo>
                  <a:lnTo>
                    <a:pt x="893"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60" name="Google Shape;60;p36"/>
            <p:cNvSpPr/>
            <p:nvPr/>
          </p:nvSpPr>
          <p:spPr>
            <a:xfrm>
              <a:off x="443059" y="190760"/>
              <a:ext cx="5232654" cy="2977052"/>
            </a:xfrm>
            <a:custGeom>
              <a:rect b="b" l="l" r="r" t="t"/>
              <a:pathLst>
                <a:path extrusionOk="0" h="3020" w="5311">
                  <a:moveTo>
                    <a:pt x="5310" y="1771"/>
                  </a:moveTo>
                  <a:lnTo>
                    <a:pt x="853" y="0"/>
                  </a:lnTo>
                  <a:lnTo>
                    <a:pt x="0" y="3019"/>
                  </a:lnTo>
                  <a:lnTo>
                    <a:pt x="5310" y="1771"/>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61" name="Google Shape;61;p36"/>
            <p:cNvSpPr/>
            <p:nvPr/>
          </p:nvSpPr>
          <p:spPr>
            <a:xfrm>
              <a:off x="1264131" y="-156113"/>
              <a:ext cx="4393864" cy="2112184"/>
            </a:xfrm>
            <a:custGeom>
              <a:rect b="b" l="l" r="r" t="t"/>
              <a:pathLst>
                <a:path extrusionOk="0" h="2145" w="4458">
                  <a:moveTo>
                    <a:pt x="936" y="0"/>
                  </a:moveTo>
                  <a:lnTo>
                    <a:pt x="0" y="373"/>
                  </a:lnTo>
                  <a:lnTo>
                    <a:pt x="4457" y="2144"/>
                  </a:lnTo>
                  <a:lnTo>
                    <a:pt x="3908" y="0"/>
                  </a:lnTo>
                  <a:lnTo>
                    <a:pt x="936"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62" name="Google Shape;62;p36"/>
            <p:cNvSpPr/>
            <p:nvPr/>
          </p:nvSpPr>
          <p:spPr>
            <a:xfrm>
              <a:off x="1264131" y="-133574"/>
              <a:ext cx="921364" cy="369415"/>
            </a:xfrm>
            <a:custGeom>
              <a:rect b="b" l="l" r="r" t="t"/>
              <a:pathLst>
                <a:path extrusionOk="0" h="374" w="937">
                  <a:moveTo>
                    <a:pt x="72" y="0"/>
                  </a:moveTo>
                  <a:lnTo>
                    <a:pt x="0" y="373"/>
                  </a:lnTo>
                  <a:lnTo>
                    <a:pt x="936" y="0"/>
                  </a:lnTo>
                  <a:lnTo>
                    <a:pt x="72"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63" name="Google Shape;63;p36"/>
            <p:cNvSpPr/>
            <p:nvPr/>
          </p:nvSpPr>
          <p:spPr>
            <a:xfrm>
              <a:off x="734484" y="-133574"/>
              <a:ext cx="621488" cy="369415"/>
            </a:xfrm>
            <a:custGeom>
              <a:rect b="b" l="l" r="r" t="t"/>
              <a:pathLst>
                <a:path extrusionOk="0" h="374" w="629">
                  <a:moveTo>
                    <a:pt x="0" y="0"/>
                  </a:moveTo>
                  <a:lnTo>
                    <a:pt x="556" y="373"/>
                  </a:lnTo>
                  <a:lnTo>
                    <a:pt x="628"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64" name="Google Shape;64;p36"/>
            <p:cNvSpPr/>
            <p:nvPr/>
          </p:nvSpPr>
          <p:spPr>
            <a:xfrm>
              <a:off x="0" y="885559"/>
              <a:ext cx="447642" cy="2259950"/>
            </a:xfrm>
            <a:custGeom>
              <a:rect b="b" l="l" r="r" t="t"/>
              <a:pathLst>
                <a:path extrusionOk="0" h="2292" w="453">
                  <a:moveTo>
                    <a:pt x="0" y="2104"/>
                  </a:moveTo>
                  <a:lnTo>
                    <a:pt x="452" y="2291"/>
                  </a:lnTo>
                  <a:lnTo>
                    <a:pt x="0" y="0"/>
                  </a:lnTo>
                  <a:lnTo>
                    <a:pt x="0" y="2104"/>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65" name="Google Shape;65;p36"/>
            <p:cNvSpPr/>
            <p:nvPr/>
          </p:nvSpPr>
          <p:spPr>
            <a:xfrm>
              <a:off x="0" y="-156114"/>
              <a:ext cx="1286433" cy="3342117"/>
            </a:xfrm>
            <a:custGeom>
              <a:rect b="b" l="l" r="r" t="t"/>
              <a:pathLst>
                <a:path extrusionOk="0" h="3393" w="1306">
                  <a:moveTo>
                    <a:pt x="0" y="0"/>
                  </a:moveTo>
                  <a:lnTo>
                    <a:pt x="0" y="1101"/>
                  </a:lnTo>
                  <a:lnTo>
                    <a:pt x="452" y="3392"/>
                  </a:lnTo>
                  <a:lnTo>
                    <a:pt x="1305" y="373"/>
                  </a:lnTo>
                  <a:lnTo>
                    <a:pt x="749" y="0"/>
                  </a:lnTo>
                  <a:lnTo>
                    <a:pt x="0"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66" name="Google Shape;66;p36"/>
            <p:cNvSpPr/>
            <p:nvPr/>
          </p:nvSpPr>
          <p:spPr>
            <a:xfrm>
              <a:off x="8462804" y="1591817"/>
              <a:ext cx="6988462" cy="1786231"/>
            </a:xfrm>
            <a:custGeom>
              <a:rect b="b" l="l" r="r" t="t"/>
              <a:pathLst>
                <a:path extrusionOk="0" h="1812" w="7093">
                  <a:moveTo>
                    <a:pt x="7092" y="1811"/>
                  </a:moveTo>
                  <a:lnTo>
                    <a:pt x="0" y="728"/>
                  </a:lnTo>
                  <a:lnTo>
                    <a:pt x="2685" y="0"/>
                  </a:lnTo>
                  <a:lnTo>
                    <a:pt x="7092" y="1811"/>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67" name="Google Shape;67;p36"/>
            <p:cNvSpPr/>
            <p:nvPr/>
          </p:nvSpPr>
          <p:spPr>
            <a:xfrm>
              <a:off x="9776123" y="-125128"/>
              <a:ext cx="2307757" cy="1734076"/>
            </a:xfrm>
            <a:custGeom>
              <a:rect b="b" l="l" r="r" t="t"/>
              <a:pathLst>
                <a:path extrusionOk="0" h="1761" w="2343">
                  <a:moveTo>
                    <a:pt x="373" y="0"/>
                  </a:moveTo>
                  <a:lnTo>
                    <a:pt x="0" y="197"/>
                  </a:lnTo>
                  <a:lnTo>
                    <a:pt x="1377" y="1760"/>
                  </a:lnTo>
                  <a:lnTo>
                    <a:pt x="2342" y="0"/>
                  </a:lnTo>
                  <a:lnTo>
                    <a:pt x="373"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ative Break Picture">
  <p:cSld name="Creative Break Picture">
    <p:spTree>
      <p:nvGrpSpPr>
        <p:cNvPr id="68" name="Shape 68"/>
        <p:cNvGrpSpPr/>
        <p:nvPr/>
      </p:nvGrpSpPr>
      <p:grpSpPr>
        <a:xfrm>
          <a:off x="0" y="0"/>
          <a:ext cx="0" cy="0"/>
          <a:chOff x="0" y="0"/>
          <a:chExt cx="0" cy="0"/>
        </a:xfrm>
      </p:grpSpPr>
      <p:sp>
        <p:nvSpPr>
          <p:cNvPr id="69" name="Google Shape;69;p37"/>
          <p:cNvSpPr/>
          <p:nvPr>
            <p:ph idx="2" type="pic"/>
          </p:nvPr>
        </p:nvSpPr>
        <p:spPr>
          <a:xfrm>
            <a:off x="13905213" y="1952726"/>
            <a:ext cx="8420998" cy="8420998"/>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Nunito Light"/>
                <a:ea typeface="Nunito Light"/>
                <a:cs typeface="Nunito Light"/>
                <a:sym typeface="Nunito Light"/>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grpSp>
        <p:nvGrpSpPr>
          <p:cNvPr id="70" name="Google Shape;70;p37"/>
          <p:cNvGrpSpPr/>
          <p:nvPr/>
        </p:nvGrpSpPr>
        <p:grpSpPr>
          <a:xfrm rot="10800000">
            <a:off x="-23445" y="10974729"/>
            <a:ext cx="24535151" cy="4304369"/>
            <a:chOff x="0" y="-156114"/>
            <a:chExt cx="24535151" cy="4304369"/>
          </a:xfrm>
        </p:grpSpPr>
        <p:sp>
          <p:nvSpPr>
            <p:cNvPr id="71" name="Google Shape;71;p37"/>
            <p:cNvSpPr/>
            <p:nvPr/>
          </p:nvSpPr>
          <p:spPr>
            <a:xfrm>
              <a:off x="23378291" y="2431564"/>
              <a:ext cx="1134322" cy="1716691"/>
            </a:xfrm>
            <a:custGeom>
              <a:rect b="b" l="l" r="r" t="t"/>
              <a:pathLst>
                <a:path extrusionOk="0" h="1740" w="1152">
                  <a:moveTo>
                    <a:pt x="0" y="1739"/>
                  </a:moveTo>
                  <a:lnTo>
                    <a:pt x="1151" y="918"/>
                  </a:lnTo>
                  <a:lnTo>
                    <a:pt x="1151" y="0"/>
                  </a:lnTo>
                  <a:lnTo>
                    <a:pt x="0" y="17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72" name="Google Shape;72;p37"/>
            <p:cNvSpPr/>
            <p:nvPr/>
          </p:nvSpPr>
          <p:spPr>
            <a:xfrm>
              <a:off x="23079220" y="-88970"/>
              <a:ext cx="1455931" cy="4233061"/>
            </a:xfrm>
            <a:custGeom>
              <a:rect b="b" l="l" r="r" t="t"/>
              <a:pathLst>
                <a:path extrusionOk="0" h="4296" w="1479">
                  <a:moveTo>
                    <a:pt x="0" y="0"/>
                  </a:moveTo>
                  <a:lnTo>
                    <a:pt x="327" y="4295"/>
                  </a:lnTo>
                  <a:lnTo>
                    <a:pt x="1478" y="2556"/>
                  </a:lnTo>
                  <a:lnTo>
                    <a:pt x="147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73" name="Google Shape;73;p37"/>
            <p:cNvSpPr/>
            <p:nvPr/>
          </p:nvSpPr>
          <p:spPr>
            <a:xfrm>
              <a:off x="20776620" y="-88970"/>
              <a:ext cx="2646748" cy="4233061"/>
            </a:xfrm>
            <a:custGeom>
              <a:rect b="b" l="l" r="r" t="t"/>
              <a:pathLst>
                <a:path extrusionOk="0" h="4296" w="2687">
                  <a:moveTo>
                    <a:pt x="0" y="0"/>
                  </a:moveTo>
                  <a:lnTo>
                    <a:pt x="2686" y="4295"/>
                  </a:lnTo>
                  <a:lnTo>
                    <a:pt x="235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74" name="Google Shape;74;p37"/>
            <p:cNvSpPr/>
            <p:nvPr/>
          </p:nvSpPr>
          <p:spPr>
            <a:xfrm>
              <a:off x="20420244" y="-88970"/>
              <a:ext cx="3003125" cy="4233061"/>
            </a:xfrm>
            <a:custGeom>
              <a:rect b="b" l="l" r="r" t="t"/>
              <a:pathLst>
                <a:path extrusionOk="0" h="4296" w="3049">
                  <a:moveTo>
                    <a:pt x="0" y="0"/>
                  </a:moveTo>
                  <a:lnTo>
                    <a:pt x="43" y="3187"/>
                  </a:lnTo>
                  <a:lnTo>
                    <a:pt x="3048" y="4295"/>
                  </a:lnTo>
                  <a:lnTo>
                    <a:pt x="362"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75" name="Google Shape;75;p37"/>
            <p:cNvSpPr/>
            <p:nvPr/>
          </p:nvSpPr>
          <p:spPr>
            <a:xfrm>
              <a:off x="17677877" y="-88971"/>
              <a:ext cx="2785824" cy="3142198"/>
            </a:xfrm>
            <a:custGeom>
              <a:rect b="b" l="l" r="r" t="t"/>
              <a:pathLst>
                <a:path extrusionOk="0" h="3188" w="2826">
                  <a:moveTo>
                    <a:pt x="2126" y="0"/>
                  </a:moveTo>
                  <a:lnTo>
                    <a:pt x="0" y="1954"/>
                  </a:lnTo>
                  <a:lnTo>
                    <a:pt x="2825" y="3187"/>
                  </a:lnTo>
                  <a:lnTo>
                    <a:pt x="2782" y="0"/>
                  </a:lnTo>
                  <a:lnTo>
                    <a:pt x="2126"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76" name="Google Shape;76;p37"/>
            <p:cNvSpPr/>
            <p:nvPr/>
          </p:nvSpPr>
          <p:spPr>
            <a:xfrm>
              <a:off x="17608342" y="-88971"/>
              <a:ext cx="2168684" cy="1925303"/>
            </a:xfrm>
            <a:custGeom>
              <a:rect b="b" l="l" r="r" t="t"/>
              <a:pathLst>
                <a:path extrusionOk="0" h="1955" w="2199">
                  <a:moveTo>
                    <a:pt x="0" y="0"/>
                  </a:moveTo>
                  <a:lnTo>
                    <a:pt x="72" y="1954"/>
                  </a:lnTo>
                  <a:lnTo>
                    <a:pt x="219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77" name="Google Shape;77;p37"/>
            <p:cNvSpPr/>
            <p:nvPr/>
          </p:nvSpPr>
          <p:spPr>
            <a:xfrm>
              <a:off x="14888519" y="-88734"/>
              <a:ext cx="2811899" cy="1925303"/>
            </a:xfrm>
            <a:custGeom>
              <a:rect b="b" l="l" r="r" t="t"/>
              <a:pathLst>
                <a:path extrusionOk="0" h="1955" w="2852">
                  <a:moveTo>
                    <a:pt x="0" y="0"/>
                  </a:moveTo>
                  <a:lnTo>
                    <a:pt x="2851" y="1954"/>
                  </a:lnTo>
                  <a:lnTo>
                    <a:pt x="277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78" name="Google Shape;78;p37"/>
            <p:cNvSpPr/>
            <p:nvPr/>
          </p:nvSpPr>
          <p:spPr>
            <a:xfrm>
              <a:off x="13589856" y="-88970"/>
              <a:ext cx="4137447" cy="3520308"/>
            </a:xfrm>
            <a:custGeom>
              <a:rect b="b" l="l" r="r" t="t"/>
              <a:pathLst>
                <a:path extrusionOk="0" h="3572" w="4196">
                  <a:moveTo>
                    <a:pt x="0" y="0"/>
                  </a:moveTo>
                  <a:lnTo>
                    <a:pt x="1886" y="3571"/>
                  </a:lnTo>
                  <a:lnTo>
                    <a:pt x="4195" y="1954"/>
                  </a:lnTo>
                  <a:lnTo>
                    <a:pt x="1344"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79" name="Google Shape;79;p37"/>
            <p:cNvSpPr/>
            <p:nvPr/>
          </p:nvSpPr>
          <p:spPr>
            <a:xfrm>
              <a:off x="11104147" y="-111272"/>
              <a:ext cx="4346058" cy="3520308"/>
            </a:xfrm>
            <a:custGeom>
              <a:rect b="b" l="l" r="r" t="t"/>
              <a:pathLst>
                <a:path extrusionOk="0" h="3572" w="4408">
                  <a:moveTo>
                    <a:pt x="965" y="0"/>
                  </a:moveTo>
                  <a:lnTo>
                    <a:pt x="0" y="1760"/>
                  </a:lnTo>
                  <a:lnTo>
                    <a:pt x="4407" y="3571"/>
                  </a:lnTo>
                  <a:lnTo>
                    <a:pt x="2521" y="0"/>
                  </a:lnTo>
                  <a:lnTo>
                    <a:pt x="965"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80" name="Google Shape;80;p37"/>
            <p:cNvSpPr/>
            <p:nvPr/>
          </p:nvSpPr>
          <p:spPr>
            <a:xfrm>
              <a:off x="9793019" y="-88970"/>
              <a:ext cx="369415" cy="195571"/>
            </a:xfrm>
            <a:custGeom>
              <a:rect b="b" l="l" r="r" t="t"/>
              <a:pathLst>
                <a:path extrusionOk="0" h="198" w="374">
                  <a:moveTo>
                    <a:pt x="112" y="0"/>
                  </a:moveTo>
                  <a:lnTo>
                    <a:pt x="0" y="197"/>
                  </a:lnTo>
                  <a:lnTo>
                    <a:pt x="373" y="0"/>
                  </a:lnTo>
                  <a:lnTo>
                    <a:pt x="112"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81" name="Google Shape;81;p37"/>
            <p:cNvSpPr/>
            <p:nvPr/>
          </p:nvSpPr>
          <p:spPr>
            <a:xfrm>
              <a:off x="9698211" y="-88970"/>
              <a:ext cx="225996" cy="195571"/>
            </a:xfrm>
            <a:custGeom>
              <a:rect b="b" l="l" r="r" t="t"/>
              <a:pathLst>
                <a:path extrusionOk="0" h="198" w="231">
                  <a:moveTo>
                    <a:pt x="0" y="0"/>
                  </a:moveTo>
                  <a:lnTo>
                    <a:pt x="118" y="197"/>
                  </a:lnTo>
                  <a:lnTo>
                    <a:pt x="230" y="0"/>
                  </a:lnTo>
                  <a:lnTo>
                    <a:pt x="0"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82" name="Google Shape;82;p37"/>
            <p:cNvSpPr/>
            <p:nvPr/>
          </p:nvSpPr>
          <p:spPr>
            <a:xfrm>
              <a:off x="8502000" y="61758"/>
              <a:ext cx="2646751" cy="2259950"/>
            </a:xfrm>
            <a:custGeom>
              <a:rect b="b" l="l" r="r" t="t"/>
              <a:pathLst>
                <a:path extrusionOk="0" h="2292" w="2686">
                  <a:moveTo>
                    <a:pt x="2685" y="1563"/>
                  </a:moveTo>
                  <a:lnTo>
                    <a:pt x="1308" y="0"/>
                  </a:lnTo>
                  <a:lnTo>
                    <a:pt x="0" y="2291"/>
                  </a:lnTo>
                  <a:lnTo>
                    <a:pt x="2685" y="1563"/>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83" name="Google Shape;83;p37"/>
            <p:cNvSpPr/>
            <p:nvPr/>
          </p:nvSpPr>
          <p:spPr>
            <a:xfrm>
              <a:off x="6821130" y="61996"/>
              <a:ext cx="2985743" cy="2259950"/>
            </a:xfrm>
            <a:custGeom>
              <a:rect b="b" l="l" r="r" t="t"/>
              <a:pathLst>
                <a:path extrusionOk="0" h="2292" w="3030">
                  <a:moveTo>
                    <a:pt x="3029" y="0"/>
                  </a:moveTo>
                  <a:lnTo>
                    <a:pt x="0" y="624"/>
                  </a:lnTo>
                  <a:lnTo>
                    <a:pt x="1721" y="2291"/>
                  </a:lnTo>
                  <a:lnTo>
                    <a:pt x="3029"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84" name="Google Shape;84;p37"/>
            <p:cNvSpPr/>
            <p:nvPr/>
          </p:nvSpPr>
          <p:spPr>
            <a:xfrm>
              <a:off x="6829814" y="-88970"/>
              <a:ext cx="2985743" cy="808366"/>
            </a:xfrm>
            <a:custGeom>
              <a:rect b="b" l="l" r="r" t="t"/>
              <a:pathLst>
                <a:path extrusionOk="0" h="822" w="3030">
                  <a:moveTo>
                    <a:pt x="61" y="0"/>
                  </a:moveTo>
                  <a:lnTo>
                    <a:pt x="0" y="821"/>
                  </a:lnTo>
                  <a:lnTo>
                    <a:pt x="3029" y="197"/>
                  </a:lnTo>
                  <a:lnTo>
                    <a:pt x="2911" y="0"/>
                  </a:lnTo>
                  <a:lnTo>
                    <a:pt x="61" y="0"/>
                  </a:lnTo>
                </a:path>
              </a:pathLst>
            </a:custGeom>
            <a:solidFill>
              <a:srgbClr val="0D45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85" name="Google Shape;85;p37"/>
            <p:cNvSpPr/>
            <p:nvPr/>
          </p:nvSpPr>
          <p:spPr>
            <a:xfrm>
              <a:off x="5975275" y="-88970"/>
              <a:ext cx="943094" cy="808366"/>
            </a:xfrm>
            <a:custGeom>
              <a:rect b="b" l="l" r="r" t="t"/>
              <a:pathLst>
                <a:path extrusionOk="0" h="822" w="955">
                  <a:moveTo>
                    <a:pt x="0" y="0"/>
                  </a:moveTo>
                  <a:lnTo>
                    <a:pt x="893" y="821"/>
                  </a:lnTo>
                  <a:lnTo>
                    <a:pt x="954"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86" name="Google Shape;86;p37"/>
            <p:cNvSpPr/>
            <p:nvPr/>
          </p:nvSpPr>
          <p:spPr>
            <a:xfrm>
              <a:off x="5608571" y="674793"/>
              <a:ext cx="2916204" cy="1642810"/>
            </a:xfrm>
            <a:custGeom>
              <a:rect b="b" l="l" r="r" t="t"/>
              <a:pathLst>
                <a:path extrusionOk="0" h="1668" w="2959">
                  <a:moveTo>
                    <a:pt x="2958" y="1667"/>
                  </a:moveTo>
                  <a:lnTo>
                    <a:pt x="1237" y="0"/>
                  </a:lnTo>
                  <a:lnTo>
                    <a:pt x="0" y="1323"/>
                  </a:lnTo>
                  <a:lnTo>
                    <a:pt x="2958" y="166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87" name="Google Shape;87;p37"/>
            <p:cNvSpPr/>
            <p:nvPr/>
          </p:nvSpPr>
          <p:spPr>
            <a:xfrm>
              <a:off x="5092201" y="-155877"/>
              <a:ext cx="1760153" cy="2112184"/>
            </a:xfrm>
            <a:custGeom>
              <a:rect b="b" l="l" r="r" t="t"/>
              <a:pathLst>
                <a:path extrusionOk="0" h="2145" w="1787">
                  <a:moveTo>
                    <a:pt x="0" y="0"/>
                  </a:moveTo>
                  <a:lnTo>
                    <a:pt x="549" y="2144"/>
                  </a:lnTo>
                  <a:lnTo>
                    <a:pt x="1786" y="821"/>
                  </a:lnTo>
                  <a:lnTo>
                    <a:pt x="893"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88" name="Google Shape;88;p37"/>
            <p:cNvSpPr/>
            <p:nvPr/>
          </p:nvSpPr>
          <p:spPr>
            <a:xfrm>
              <a:off x="443059" y="190760"/>
              <a:ext cx="5232654" cy="2977052"/>
            </a:xfrm>
            <a:custGeom>
              <a:rect b="b" l="l" r="r" t="t"/>
              <a:pathLst>
                <a:path extrusionOk="0" h="3020" w="5311">
                  <a:moveTo>
                    <a:pt x="5310" y="1771"/>
                  </a:moveTo>
                  <a:lnTo>
                    <a:pt x="853" y="0"/>
                  </a:lnTo>
                  <a:lnTo>
                    <a:pt x="0" y="3019"/>
                  </a:lnTo>
                  <a:lnTo>
                    <a:pt x="5310" y="1771"/>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89" name="Google Shape;89;p37"/>
            <p:cNvSpPr/>
            <p:nvPr/>
          </p:nvSpPr>
          <p:spPr>
            <a:xfrm>
              <a:off x="1264131" y="-156113"/>
              <a:ext cx="4393864" cy="2112184"/>
            </a:xfrm>
            <a:custGeom>
              <a:rect b="b" l="l" r="r" t="t"/>
              <a:pathLst>
                <a:path extrusionOk="0" h="2145" w="4458">
                  <a:moveTo>
                    <a:pt x="936" y="0"/>
                  </a:moveTo>
                  <a:lnTo>
                    <a:pt x="0" y="373"/>
                  </a:lnTo>
                  <a:lnTo>
                    <a:pt x="4457" y="2144"/>
                  </a:lnTo>
                  <a:lnTo>
                    <a:pt x="3908" y="0"/>
                  </a:lnTo>
                  <a:lnTo>
                    <a:pt x="936"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90" name="Google Shape;90;p37"/>
            <p:cNvSpPr/>
            <p:nvPr/>
          </p:nvSpPr>
          <p:spPr>
            <a:xfrm>
              <a:off x="1264131" y="-133574"/>
              <a:ext cx="921364" cy="369415"/>
            </a:xfrm>
            <a:custGeom>
              <a:rect b="b" l="l" r="r" t="t"/>
              <a:pathLst>
                <a:path extrusionOk="0" h="374" w="937">
                  <a:moveTo>
                    <a:pt x="72" y="0"/>
                  </a:moveTo>
                  <a:lnTo>
                    <a:pt x="0" y="373"/>
                  </a:lnTo>
                  <a:lnTo>
                    <a:pt x="936" y="0"/>
                  </a:lnTo>
                  <a:lnTo>
                    <a:pt x="72"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91" name="Google Shape;91;p37"/>
            <p:cNvSpPr/>
            <p:nvPr/>
          </p:nvSpPr>
          <p:spPr>
            <a:xfrm>
              <a:off x="734484" y="-133574"/>
              <a:ext cx="621488" cy="369415"/>
            </a:xfrm>
            <a:custGeom>
              <a:rect b="b" l="l" r="r" t="t"/>
              <a:pathLst>
                <a:path extrusionOk="0" h="374" w="629">
                  <a:moveTo>
                    <a:pt x="0" y="0"/>
                  </a:moveTo>
                  <a:lnTo>
                    <a:pt x="556" y="373"/>
                  </a:lnTo>
                  <a:lnTo>
                    <a:pt x="628"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92" name="Google Shape;92;p37"/>
            <p:cNvSpPr/>
            <p:nvPr/>
          </p:nvSpPr>
          <p:spPr>
            <a:xfrm>
              <a:off x="0" y="885559"/>
              <a:ext cx="447642" cy="2259950"/>
            </a:xfrm>
            <a:custGeom>
              <a:rect b="b" l="l" r="r" t="t"/>
              <a:pathLst>
                <a:path extrusionOk="0" h="2292" w="453">
                  <a:moveTo>
                    <a:pt x="0" y="2104"/>
                  </a:moveTo>
                  <a:lnTo>
                    <a:pt x="452" y="2291"/>
                  </a:lnTo>
                  <a:lnTo>
                    <a:pt x="0" y="0"/>
                  </a:lnTo>
                  <a:lnTo>
                    <a:pt x="0" y="2104"/>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93" name="Google Shape;93;p37"/>
            <p:cNvSpPr/>
            <p:nvPr/>
          </p:nvSpPr>
          <p:spPr>
            <a:xfrm>
              <a:off x="0" y="-156114"/>
              <a:ext cx="1286433" cy="3342117"/>
            </a:xfrm>
            <a:custGeom>
              <a:rect b="b" l="l" r="r" t="t"/>
              <a:pathLst>
                <a:path extrusionOk="0" h="3393" w="1306">
                  <a:moveTo>
                    <a:pt x="0" y="0"/>
                  </a:moveTo>
                  <a:lnTo>
                    <a:pt x="0" y="1101"/>
                  </a:lnTo>
                  <a:lnTo>
                    <a:pt x="452" y="3392"/>
                  </a:lnTo>
                  <a:lnTo>
                    <a:pt x="1305" y="373"/>
                  </a:lnTo>
                  <a:lnTo>
                    <a:pt x="749" y="0"/>
                  </a:lnTo>
                  <a:lnTo>
                    <a:pt x="0"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94" name="Google Shape;94;p37"/>
            <p:cNvSpPr/>
            <p:nvPr/>
          </p:nvSpPr>
          <p:spPr>
            <a:xfrm>
              <a:off x="8462804" y="1591817"/>
              <a:ext cx="6988462" cy="1786231"/>
            </a:xfrm>
            <a:custGeom>
              <a:rect b="b" l="l" r="r" t="t"/>
              <a:pathLst>
                <a:path extrusionOk="0" h="1812" w="7093">
                  <a:moveTo>
                    <a:pt x="7092" y="1811"/>
                  </a:moveTo>
                  <a:lnTo>
                    <a:pt x="0" y="728"/>
                  </a:lnTo>
                  <a:lnTo>
                    <a:pt x="2685" y="0"/>
                  </a:lnTo>
                  <a:lnTo>
                    <a:pt x="7092" y="1811"/>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95" name="Google Shape;95;p37"/>
            <p:cNvSpPr/>
            <p:nvPr/>
          </p:nvSpPr>
          <p:spPr>
            <a:xfrm>
              <a:off x="9776123" y="-125128"/>
              <a:ext cx="2307757" cy="1734076"/>
            </a:xfrm>
            <a:custGeom>
              <a:rect b="b" l="l" r="r" t="t"/>
              <a:pathLst>
                <a:path extrusionOk="0" h="1761" w="2343">
                  <a:moveTo>
                    <a:pt x="373" y="0"/>
                  </a:moveTo>
                  <a:lnTo>
                    <a:pt x="0" y="197"/>
                  </a:lnTo>
                  <a:lnTo>
                    <a:pt x="1377" y="1760"/>
                  </a:lnTo>
                  <a:lnTo>
                    <a:pt x="2342" y="0"/>
                  </a:lnTo>
                  <a:lnTo>
                    <a:pt x="373"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 features">
  <p:cSld name="App features">
    <p:spTree>
      <p:nvGrpSpPr>
        <p:cNvPr id="96" name="Shape 96"/>
        <p:cNvGrpSpPr/>
        <p:nvPr/>
      </p:nvGrpSpPr>
      <p:grpSpPr>
        <a:xfrm>
          <a:off x="0" y="0"/>
          <a:ext cx="0" cy="0"/>
          <a:chOff x="0" y="0"/>
          <a:chExt cx="0" cy="0"/>
        </a:xfrm>
      </p:grpSpPr>
      <p:sp>
        <p:nvSpPr>
          <p:cNvPr id="97" name="Google Shape;97;p38"/>
          <p:cNvSpPr/>
          <p:nvPr>
            <p:ph idx="2" type="pic"/>
          </p:nvPr>
        </p:nvSpPr>
        <p:spPr>
          <a:xfrm>
            <a:off x="4770022" y="2436714"/>
            <a:ext cx="4290417" cy="7627435"/>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Nunito Light"/>
                <a:ea typeface="Nunito Light"/>
                <a:cs typeface="Nunito Light"/>
                <a:sym typeface="Nunito Light"/>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grpSp>
        <p:nvGrpSpPr>
          <p:cNvPr id="98" name="Google Shape;98;p38"/>
          <p:cNvGrpSpPr/>
          <p:nvPr/>
        </p:nvGrpSpPr>
        <p:grpSpPr>
          <a:xfrm rot="10800000">
            <a:off x="-23445" y="10974729"/>
            <a:ext cx="24535151" cy="4304369"/>
            <a:chOff x="0" y="-156114"/>
            <a:chExt cx="24535151" cy="4304369"/>
          </a:xfrm>
        </p:grpSpPr>
        <p:sp>
          <p:nvSpPr>
            <p:cNvPr id="99" name="Google Shape;99;p38"/>
            <p:cNvSpPr/>
            <p:nvPr/>
          </p:nvSpPr>
          <p:spPr>
            <a:xfrm>
              <a:off x="23378291" y="2431564"/>
              <a:ext cx="1134322" cy="1716691"/>
            </a:xfrm>
            <a:custGeom>
              <a:rect b="b" l="l" r="r" t="t"/>
              <a:pathLst>
                <a:path extrusionOk="0" h="1740" w="1152">
                  <a:moveTo>
                    <a:pt x="0" y="1739"/>
                  </a:moveTo>
                  <a:lnTo>
                    <a:pt x="1151" y="918"/>
                  </a:lnTo>
                  <a:lnTo>
                    <a:pt x="1151" y="0"/>
                  </a:lnTo>
                  <a:lnTo>
                    <a:pt x="0" y="17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00" name="Google Shape;100;p38"/>
            <p:cNvSpPr/>
            <p:nvPr/>
          </p:nvSpPr>
          <p:spPr>
            <a:xfrm>
              <a:off x="23079220" y="-88970"/>
              <a:ext cx="1455931" cy="4233061"/>
            </a:xfrm>
            <a:custGeom>
              <a:rect b="b" l="l" r="r" t="t"/>
              <a:pathLst>
                <a:path extrusionOk="0" h="4296" w="1479">
                  <a:moveTo>
                    <a:pt x="0" y="0"/>
                  </a:moveTo>
                  <a:lnTo>
                    <a:pt x="327" y="4295"/>
                  </a:lnTo>
                  <a:lnTo>
                    <a:pt x="1478" y="2556"/>
                  </a:lnTo>
                  <a:lnTo>
                    <a:pt x="147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01" name="Google Shape;101;p38"/>
            <p:cNvSpPr/>
            <p:nvPr/>
          </p:nvSpPr>
          <p:spPr>
            <a:xfrm>
              <a:off x="20776620" y="-88970"/>
              <a:ext cx="2646748" cy="4233061"/>
            </a:xfrm>
            <a:custGeom>
              <a:rect b="b" l="l" r="r" t="t"/>
              <a:pathLst>
                <a:path extrusionOk="0" h="4296" w="2687">
                  <a:moveTo>
                    <a:pt x="0" y="0"/>
                  </a:moveTo>
                  <a:lnTo>
                    <a:pt x="2686" y="4295"/>
                  </a:lnTo>
                  <a:lnTo>
                    <a:pt x="235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02" name="Google Shape;102;p38"/>
            <p:cNvSpPr/>
            <p:nvPr/>
          </p:nvSpPr>
          <p:spPr>
            <a:xfrm>
              <a:off x="20420244" y="-88970"/>
              <a:ext cx="3003125" cy="4233061"/>
            </a:xfrm>
            <a:custGeom>
              <a:rect b="b" l="l" r="r" t="t"/>
              <a:pathLst>
                <a:path extrusionOk="0" h="4296" w="3049">
                  <a:moveTo>
                    <a:pt x="0" y="0"/>
                  </a:moveTo>
                  <a:lnTo>
                    <a:pt x="43" y="3187"/>
                  </a:lnTo>
                  <a:lnTo>
                    <a:pt x="3048" y="4295"/>
                  </a:lnTo>
                  <a:lnTo>
                    <a:pt x="362"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03" name="Google Shape;103;p38"/>
            <p:cNvSpPr/>
            <p:nvPr/>
          </p:nvSpPr>
          <p:spPr>
            <a:xfrm>
              <a:off x="17677877" y="-88971"/>
              <a:ext cx="2785824" cy="3142198"/>
            </a:xfrm>
            <a:custGeom>
              <a:rect b="b" l="l" r="r" t="t"/>
              <a:pathLst>
                <a:path extrusionOk="0" h="3188" w="2826">
                  <a:moveTo>
                    <a:pt x="2126" y="0"/>
                  </a:moveTo>
                  <a:lnTo>
                    <a:pt x="0" y="1954"/>
                  </a:lnTo>
                  <a:lnTo>
                    <a:pt x="2825" y="3187"/>
                  </a:lnTo>
                  <a:lnTo>
                    <a:pt x="2782" y="0"/>
                  </a:lnTo>
                  <a:lnTo>
                    <a:pt x="2126"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04" name="Google Shape;104;p38"/>
            <p:cNvSpPr/>
            <p:nvPr/>
          </p:nvSpPr>
          <p:spPr>
            <a:xfrm>
              <a:off x="17608342" y="-88971"/>
              <a:ext cx="2168684" cy="1925303"/>
            </a:xfrm>
            <a:custGeom>
              <a:rect b="b" l="l" r="r" t="t"/>
              <a:pathLst>
                <a:path extrusionOk="0" h="1955" w="2199">
                  <a:moveTo>
                    <a:pt x="0" y="0"/>
                  </a:moveTo>
                  <a:lnTo>
                    <a:pt x="72" y="1954"/>
                  </a:lnTo>
                  <a:lnTo>
                    <a:pt x="219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05" name="Google Shape;105;p38"/>
            <p:cNvSpPr/>
            <p:nvPr/>
          </p:nvSpPr>
          <p:spPr>
            <a:xfrm>
              <a:off x="14888519" y="-88734"/>
              <a:ext cx="2811899" cy="1925303"/>
            </a:xfrm>
            <a:custGeom>
              <a:rect b="b" l="l" r="r" t="t"/>
              <a:pathLst>
                <a:path extrusionOk="0" h="1955" w="2852">
                  <a:moveTo>
                    <a:pt x="0" y="0"/>
                  </a:moveTo>
                  <a:lnTo>
                    <a:pt x="2851" y="1954"/>
                  </a:lnTo>
                  <a:lnTo>
                    <a:pt x="277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06" name="Google Shape;106;p38"/>
            <p:cNvSpPr/>
            <p:nvPr/>
          </p:nvSpPr>
          <p:spPr>
            <a:xfrm>
              <a:off x="13589856" y="-88970"/>
              <a:ext cx="4137447" cy="3520308"/>
            </a:xfrm>
            <a:custGeom>
              <a:rect b="b" l="l" r="r" t="t"/>
              <a:pathLst>
                <a:path extrusionOk="0" h="3572" w="4196">
                  <a:moveTo>
                    <a:pt x="0" y="0"/>
                  </a:moveTo>
                  <a:lnTo>
                    <a:pt x="1886" y="3571"/>
                  </a:lnTo>
                  <a:lnTo>
                    <a:pt x="4195" y="1954"/>
                  </a:lnTo>
                  <a:lnTo>
                    <a:pt x="1344"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07" name="Google Shape;107;p38"/>
            <p:cNvSpPr/>
            <p:nvPr/>
          </p:nvSpPr>
          <p:spPr>
            <a:xfrm>
              <a:off x="11104147" y="-111272"/>
              <a:ext cx="4346058" cy="3520308"/>
            </a:xfrm>
            <a:custGeom>
              <a:rect b="b" l="l" r="r" t="t"/>
              <a:pathLst>
                <a:path extrusionOk="0" h="3572" w="4408">
                  <a:moveTo>
                    <a:pt x="965" y="0"/>
                  </a:moveTo>
                  <a:lnTo>
                    <a:pt x="0" y="1760"/>
                  </a:lnTo>
                  <a:lnTo>
                    <a:pt x="4407" y="3571"/>
                  </a:lnTo>
                  <a:lnTo>
                    <a:pt x="2521" y="0"/>
                  </a:lnTo>
                  <a:lnTo>
                    <a:pt x="965"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08" name="Google Shape;108;p38"/>
            <p:cNvSpPr/>
            <p:nvPr/>
          </p:nvSpPr>
          <p:spPr>
            <a:xfrm>
              <a:off x="9793019" y="-88970"/>
              <a:ext cx="369415" cy="195571"/>
            </a:xfrm>
            <a:custGeom>
              <a:rect b="b" l="l" r="r" t="t"/>
              <a:pathLst>
                <a:path extrusionOk="0" h="198" w="374">
                  <a:moveTo>
                    <a:pt x="112" y="0"/>
                  </a:moveTo>
                  <a:lnTo>
                    <a:pt x="0" y="197"/>
                  </a:lnTo>
                  <a:lnTo>
                    <a:pt x="373" y="0"/>
                  </a:lnTo>
                  <a:lnTo>
                    <a:pt x="112"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09" name="Google Shape;109;p38"/>
            <p:cNvSpPr/>
            <p:nvPr/>
          </p:nvSpPr>
          <p:spPr>
            <a:xfrm>
              <a:off x="9698211" y="-88970"/>
              <a:ext cx="225996" cy="195571"/>
            </a:xfrm>
            <a:custGeom>
              <a:rect b="b" l="l" r="r" t="t"/>
              <a:pathLst>
                <a:path extrusionOk="0" h="198" w="231">
                  <a:moveTo>
                    <a:pt x="0" y="0"/>
                  </a:moveTo>
                  <a:lnTo>
                    <a:pt x="118" y="197"/>
                  </a:lnTo>
                  <a:lnTo>
                    <a:pt x="230" y="0"/>
                  </a:lnTo>
                  <a:lnTo>
                    <a:pt x="0"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10" name="Google Shape;110;p38"/>
            <p:cNvSpPr/>
            <p:nvPr/>
          </p:nvSpPr>
          <p:spPr>
            <a:xfrm>
              <a:off x="8502000" y="61758"/>
              <a:ext cx="2646751" cy="2259950"/>
            </a:xfrm>
            <a:custGeom>
              <a:rect b="b" l="l" r="r" t="t"/>
              <a:pathLst>
                <a:path extrusionOk="0" h="2292" w="2686">
                  <a:moveTo>
                    <a:pt x="2685" y="1563"/>
                  </a:moveTo>
                  <a:lnTo>
                    <a:pt x="1308" y="0"/>
                  </a:lnTo>
                  <a:lnTo>
                    <a:pt x="0" y="2291"/>
                  </a:lnTo>
                  <a:lnTo>
                    <a:pt x="2685" y="1563"/>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11" name="Google Shape;111;p38"/>
            <p:cNvSpPr/>
            <p:nvPr/>
          </p:nvSpPr>
          <p:spPr>
            <a:xfrm>
              <a:off x="6821130" y="61996"/>
              <a:ext cx="2985743" cy="2259950"/>
            </a:xfrm>
            <a:custGeom>
              <a:rect b="b" l="l" r="r" t="t"/>
              <a:pathLst>
                <a:path extrusionOk="0" h="2292" w="3030">
                  <a:moveTo>
                    <a:pt x="3029" y="0"/>
                  </a:moveTo>
                  <a:lnTo>
                    <a:pt x="0" y="624"/>
                  </a:lnTo>
                  <a:lnTo>
                    <a:pt x="1721" y="2291"/>
                  </a:lnTo>
                  <a:lnTo>
                    <a:pt x="3029"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12" name="Google Shape;112;p38"/>
            <p:cNvSpPr/>
            <p:nvPr/>
          </p:nvSpPr>
          <p:spPr>
            <a:xfrm>
              <a:off x="6829814" y="-88970"/>
              <a:ext cx="2985743" cy="808366"/>
            </a:xfrm>
            <a:custGeom>
              <a:rect b="b" l="l" r="r" t="t"/>
              <a:pathLst>
                <a:path extrusionOk="0" h="822" w="3030">
                  <a:moveTo>
                    <a:pt x="61" y="0"/>
                  </a:moveTo>
                  <a:lnTo>
                    <a:pt x="0" y="821"/>
                  </a:lnTo>
                  <a:lnTo>
                    <a:pt x="3029" y="197"/>
                  </a:lnTo>
                  <a:lnTo>
                    <a:pt x="2911" y="0"/>
                  </a:lnTo>
                  <a:lnTo>
                    <a:pt x="61" y="0"/>
                  </a:lnTo>
                </a:path>
              </a:pathLst>
            </a:custGeom>
            <a:solidFill>
              <a:srgbClr val="0D45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13" name="Google Shape;113;p38"/>
            <p:cNvSpPr/>
            <p:nvPr/>
          </p:nvSpPr>
          <p:spPr>
            <a:xfrm>
              <a:off x="5975275" y="-88970"/>
              <a:ext cx="943094" cy="808366"/>
            </a:xfrm>
            <a:custGeom>
              <a:rect b="b" l="l" r="r" t="t"/>
              <a:pathLst>
                <a:path extrusionOk="0" h="822" w="955">
                  <a:moveTo>
                    <a:pt x="0" y="0"/>
                  </a:moveTo>
                  <a:lnTo>
                    <a:pt x="893" y="821"/>
                  </a:lnTo>
                  <a:lnTo>
                    <a:pt x="954"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14" name="Google Shape;114;p38"/>
            <p:cNvSpPr/>
            <p:nvPr/>
          </p:nvSpPr>
          <p:spPr>
            <a:xfrm>
              <a:off x="5608571" y="674793"/>
              <a:ext cx="2916204" cy="1642810"/>
            </a:xfrm>
            <a:custGeom>
              <a:rect b="b" l="l" r="r" t="t"/>
              <a:pathLst>
                <a:path extrusionOk="0" h="1668" w="2959">
                  <a:moveTo>
                    <a:pt x="2958" y="1667"/>
                  </a:moveTo>
                  <a:lnTo>
                    <a:pt x="1237" y="0"/>
                  </a:lnTo>
                  <a:lnTo>
                    <a:pt x="0" y="1323"/>
                  </a:lnTo>
                  <a:lnTo>
                    <a:pt x="2958" y="166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15" name="Google Shape;115;p38"/>
            <p:cNvSpPr/>
            <p:nvPr/>
          </p:nvSpPr>
          <p:spPr>
            <a:xfrm>
              <a:off x="5092201" y="-155877"/>
              <a:ext cx="1760153" cy="2112184"/>
            </a:xfrm>
            <a:custGeom>
              <a:rect b="b" l="l" r="r" t="t"/>
              <a:pathLst>
                <a:path extrusionOk="0" h="2145" w="1787">
                  <a:moveTo>
                    <a:pt x="0" y="0"/>
                  </a:moveTo>
                  <a:lnTo>
                    <a:pt x="549" y="2144"/>
                  </a:lnTo>
                  <a:lnTo>
                    <a:pt x="1786" y="821"/>
                  </a:lnTo>
                  <a:lnTo>
                    <a:pt x="893"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16" name="Google Shape;116;p38"/>
            <p:cNvSpPr/>
            <p:nvPr/>
          </p:nvSpPr>
          <p:spPr>
            <a:xfrm>
              <a:off x="443059" y="190760"/>
              <a:ext cx="5232654" cy="2977052"/>
            </a:xfrm>
            <a:custGeom>
              <a:rect b="b" l="l" r="r" t="t"/>
              <a:pathLst>
                <a:path extrusionOk="0" h="3020" w="5311">
                  <a:moveTo>
                    <a:pt x="5310" y="1771"/>
                  </a:moveTo>
                  <a:lnTo>
                    <a:pt x="853" y="0"/>
                  </a:lnTo>
                  <a:lnTo>
                    <a:pt x="0" y="3019"/>
                  </a:lnTo>
                  <a:lnTo>
                    <a:pt x="5310" y="1771"/>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17" name="Google Shape;117;p38"/>
            <p:cNvSpPr/>
            <p:nvPr/>
          </p:nvSpPr>
          <p:spPr>
            <a:xfrm>
              <a:off x="1264131" y="-156113"/>
              <a:ext cx="4393864" cy="2112184"/>
            </a:xfrm>
            <a:custGeom>
              <a:rect b="b" l="l" r="r" t="t"/>
              <a:pathLst>
                <a:path extrusionOk="0" h="2145" w="4458">
                  <a:moveTo>
                    <a:pt x="936" y="0"/>
                  </a:moveTo>
                  <a:lnTo>
                    <a:pt x="0" y="373"/>
                  </a:lnTo>
                  <a:lnTo>
                    <a:pt x="4457" y="2144"/>
                  </a:lnTo>
                  <a:lnTo>
                    <a:pt x="3908" y="0"/>
                  </a:lnTo>
                  <a:lnTo>
                    <a:pt x="936"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18" name="Google Shape;118;p38"/>
            <p:cNvSpPr/>
            <p:nvPr/>
          </p:nvSpPr>
          <p:spPr>
            <a:xfrm>
              <a:off x="1264131" y="-133574"/>
              <a:ext cx="921364" cy="369415"/>
            </a:xfrm>
            <a:custGeom>
              <a:rect b="b" l="l" r="r" t="t"/>
              <a:pathLst>
                <a:path extrusionOk="0" h="374" w="937">
                  <a:moveTo>
                    <a:pt x="72" y="0"/>
                  </a:moveTo>
                  <a:lnTo>
                    <a:pt x="0" y="373"/>
                  </a:lnTo>
                  <a:lnTo>
                    <a:pt x="936" y="0"/>
                  </a:lnTo>
                  <a:lnTo>
                    <a:pt x="72"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19" name="Google Shape;119;p38"/>
            <p:cNvSpPr/>
            <p:nvPr/>
          </p:nvSpPr>
          <p:spPr>
            <a:xfrm>
              <a:off x="734484" y="-133574"/>
              <a:ext cx="621488" cy="369415"/>
            </a:xfrm>
            <a:custGeom>
              <a:rect b="b" l="l" r="r" t="t"/>
              <a:pathLst>
                <a:path extrusionOk="0" h="374" w="629">
                  <a:moveTo>
                    <a:pt x="0" y="0"/>
                  </a:moveTo>
                  <a:lnTo>
                    <a:pt x="556" y="373"/>
                  </a:lnTo>
                  <a:lnTo>
                    <a:pt x="628"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20" name="Google Shape;120;p38"/>
            <p:cNvSpPr/>
            <p:nvPr/>
          </p:nvSpPr>
          <p:spPr>
            <a:xfrm>
              <a:off x="0" y="885559"/>
              <a:ext cx="447642" cy="2259950"/>
            </a:xfrm>
            <a:custGeom>
              <a:rect b="b" l="l" r="r" t="t"/>
              <a:pathLst>
                <a:path extrusionOk="0" h="2292" w="453">
                  <a:moveTo>
                    <a:pt x="0" y="2104"/>
                  </a:moveTo>
                  <a:lnTo>
                    <a:pt x="452" y="2291"/>
                  </a:lnTo>
                  <a:lnTo>
                    <a:pt x="0" y="0"/>
                  </a:lnTo>
                  <a:lnTo>
                    <a:pt x="0" y="2104"/>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21" name="Google Shape;121;p38"/>
            <p:cNvSpPr/>
            <p:nvPr/>
          </p:nvSpPr>
          <p:spPr>
            <a:xfrm>
              <a:off x="0" y="-156114"/>
              <a:ext cx="1286433" cy="3342117"/>
            </a:xfrm>
            <a:custGeom>
              <a:rect b="b" l="l" r="r" t="t"/>
              <a:pathLst>
                <a:path extrusionOk="0" h="3393" w="1306">
                  <a:moveTo>
                    <a:pt x="0" y="0"/>
                  </a:moveTo>
                  <a:lnTo>
                    <a:pt x="0" y="1101"/>
                  </a:lnTo>
                  <a:lnTo>
                    <a:pt x="452" y="3392"/>
                  </a:lnTo>
                  <a:lnTo>
                    <a:pt x="1305" y="373"/>
                  </a:lnTo>
                  <a:lnTo>
                    <a:pt x="749" y="0"/>
                  </a:lnTo>
                  <a:lnTo>
                    <a:pt x="0"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22" name="Google Shape;122;p38"/>
            <p:cNvSpPr/>
            <p:nvPr/>
          </p:nvSpPr>
          <p:spPr>
            <a:xfrm>
              <a:off x="8462804" y="1591817"/>
              <a:ext cx="6988462" cy="1786231"/>
            </a:xfrm>
            <a:custGeom>
              <a:rect b="b" l="l" r="r" t="t"/>
              <a:pathLst>
                <a:path extrusionOk="0" h="1812" w="7093">
                  <a:moveTo>
                    <a:pt x="7092" y="1811"/>
                  </a:moveTo>
                  <a:lnTo>
                    <a:pt x="0" y="728"/>
                  </a:lnTo>
                  <a:lnTo>
                    <a:pt x="2685" y="0"/>
                  </a:lnTo>
                  <a:lnTo>
                    <a:pt x="7092" y="1811"/>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23" name="Google Shape;123;p38"/>
            <p:cNvSpPr/>
            <p:nvPr/>
          </p:nvSpPr>
          <p:spPr>
            <a:xfrm>
              <a:off x="9776123" y="-125128"/>
              <a:ext cx="2307757" cy="1734076"/>
            </a:xfrm>
            <a:custGeom>
              <a:rect b="b" l="l" r="r" t="t"/>
              <a:pathLst>
                <a:path extrusionOk="0" h="1761" w="2343">
                  <a:moveTo>
                    <a:pt x="373" y="0"/>
                  </a:moveTo>
                  <a:lnTo>
                    <a:pt x="0" y="197"/>
                  </a:lnTo>
                  <a:lnTo>
                    <a:pt x="1377" y="1760"/>
                  </a:lnTo>
                  <a:lnTo>
                    <a:pt x="2342" y="0"/>
                  </a:lnTo>
                  <a:lnTo>
                    <a:pt x="373"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pp features">
  <p:cSld name="1_App features">
    <p:spTree>
      <p:nvGrpSpPr>
        <p:cNvPr id="124" name="Shape 124"/>
        <p:cNvGrpSpPr/>
        <p:nvPr/>
      </p:nvGrpSpPr>
      <p:grpSpPr>
        <a:xfrm>
          <a:off x="0" y="0"/>
          <a:ext cx="0" cy="0"/>
          <a:chOff x="0" y="0"/>
          <a:chExt cx="0" cy="0"/>
        </a:xfrm>
      </p:grpSpPr>
      <p:sp>
        <p:nvSpPr>
          <p:cNvPr id="125" name="Google Shape;125;p39"/>
          <p:cNvSpPr/>
          <p:nvPr>
            <p:ph idx="2" type="pic"/>
          </p:nvPr>
        </p:nvSpPr>
        <p:spPr>
          <a:xfrm>
            <a:off x="3410888" y="3912686"/>
            <a:ext cx="7567384" cy="4780342"/>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Nunito Light"/>
                <a:ea typeface="Nunito Light"/>
                <a:cs typeface="Nunito Light"/>
                <a:sym typeface="Nunito Light"/>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grpSp>
        <p:nvGrpSpPr>
          <p:cNvPr id="126" name="Google Shape;126;p39"/>
          <p:cNvGrpSpPr/>
          <p:nvPr/>
        </p:nvGrpSpPr>
        <p:grpSpPr>
          <a:xfrm rot="10800000">
            <a:off x="-23445" y="10974729"/>
            <a:ext cx="24535151" cy="4304369"/>
            <a:chOff x="0" y="-156114"/>
            <a:chExt cx="24535151" cy="4304369"/>
          </a:xfrm>
        </p:grpSpPr>
        <p:sp>
          <p:nvSpPr>
            <p:cNvPr id="127" name="Google Shape;127;p39"/>
            <p:cNvSpPr/>
            <p:nvPr/>
          </p:nvSpPr>
          <p:spPr>
            <a:xfrm>
              <a:off x="23378291" y="2431564"/>
              <a:ext cx="1134322" cy="1716691"/>
            </a:xfrm>
            <a:custGeom>
              <a:rect b="b" l="l" r="r" t="t"/>
              <a:pathLst>
                <a:path extrusionOk="0" h="1740" w="1152">
                  <a:moveTo>
                    <a:pt x="0" y="1739"/>
                  </a:moveTo>
                  <a:lnTo>
                    <a:pt x="1151" y="918"/>
                  </a:lnTo>
                  <a:lnTo>
                    <a:pt x="1151" y="0"/>
                  </a:lnTo>
                  <a:lnTo>
                    <a:pt x="0" y="17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28" name="Google Shape;128;p39"/>
            <p:cNvSpPr/>
            <p:nvPr/>
          </p:nvSpPr>
          <p:spPr>
            <a:xfrm>
              <a:off x="23079220" y="-88970"/>
              <a:ext cx="1455931" cy="4233061"/>
            </a:xfrm>
            <a:custGeom>
              <a:rect b="b" l="l" r="r" t="t"/>
              <a:pathLst>
                <a:path extrusionOk="0" h="4296" w="1479">
                  <a:moveTo>
                    <a:pt x="0" y="0"/>
                  </a:moveTo>
                  <a:lnTo>
                    <a:pt x="327" y="4295"/>
                  </a:lnTo>
                  <a:lnTo>
                    <a:pt x="1478" y="2556"/>
                  </a:lnTo>
                  <a:lnTo>
                    <a:pt x="147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29" name="Google Shape;129;p39"/>
            <p:cNvSpPr/>
            <p:nvPr/>
          </p:nvSpPr>
          <p:spPr>
            <a:xfrm>
              <a:off x="20776620" y="-88970"/>
              <a:ext cx="2646748" cy="4233061"/>
            </a:xfrm>
            <a:custGeom>
              <a:rect b="b" l="l" r="r" t="t"/>
              <a:pathLst>
                <a:path extrusionOk="0" h="4296" w="2687">
                  <a:moveTo>
                    <a:pt x="0" y="0"/>
                  </a:moveTo>
                  <a:lnTo>
                    <a:pt x="2686" y="4295"/>
                  </a:lnTo>
                  <a:lnTo>
                    <a:pt x="235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30" name="Google Shape;130;p39"/>
            <p:cNvSpPr/>
            <p:nvPr/>
          </p:nvSpPr>
          <p:spPr>
            <a:xfrm>
              <a:off x="20420244" y="-88970"/>
              <a:ext cx="3003125" cy="4233061"/>
            </a:xfrm>
            <a:custGeom>
              <a:rect b="b" l="l" r="r" t="t"/>
              <a:pathLst>
                <a:path extrusionOk="0" h="4296" w="3049">
                  <a:moveTo>
                    <a:pt x="0" y="0"/>
                  </a:moveTo>
                  <a:lnTo>
                    <a:pt x="43" y="3187"/>
                  </a:lnTo>
                  <a:lnTo>
                    <a:pt x="3048" y="4295"/>
                  </a:lnTo>
                  <a:lnTo>
                    <a:pt x="362"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31" name="Google Shape;131;p39"/>
            <p:cNvSpPr/>
            <p:nvPr/>
          </p:nvSpPr>
          <p:spPr>
            <a:xfrm>
              <a:off x="17677877" y="-88971"/>
              <a:ext cx="2785824" cy="3142198"/>
            </a:xfrm>
            <a:custGeom>
              <a:rect b="b" l="l" r="r" t="t"/>
              <a:pathLst>
                <a:path extrusionOk="0" h="3188" w="2826">
                  <a:moveTo>
                    <a:pt x="2126" y="0"/>
                  </a:moveTo>
                  <a:lnTo>
                    <a:pt x="0" y="1954"/>
                  </a:lnTo>
                  <a:lnTo>
                    <a:pt x="2825" y="3187"/>
                  </a:lnTo>
                  <a:lnTo>
                    <a:pt x="2782" y="0"/>
                  </a:lnTo>
                  <a:lnTo>
                    <a:pt x="2126"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32" name="Google Shape;132;p39"/>
            <p:cNvSpPr/>
            <p:nvPr/>
          </p:nvSpPr>
          <p:spPr>
            <a:xfrm>
              <a:off x="17608342" y="-88971"/>
              <a:ext cx="2168684" cy="1925303"/>
            </a:xfrm>
            <a:custGeom>
              <a:rect b="b" l="l" r="r" t="t"/>
              <a:pathLst>
                <a:path extrusionOk="0" h="1955" w="2199">
                  <a:moveTo>
                    <a:pt x="0" y="0"/>
                  </a:moveTo>
                  <a:lnTo>
                    <a:pt x="72" y="1954"/>
                  </a:lnTo>
                  <a:lnTo>
                    <a:pt x="219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33" name="Google Shape;133;p39"/>
            <p:cNvSpPr/>
            <p:nvPr/>
          </p:nvSpPr>
          <p:spPr>
            <a:xfrm>
              <a:off x="14888519" y="-88734"/>
              <a:ext cx="2811899" cy="1925303"/>
            </a:xfrm>
            <a:custGeom>
              <a:rect b="b" l="l" r="r" t="t"/>
              <a:pathLst>
                <a:path extrusionOk="0" h="1955" w="2852">
                  <a:moveTo>
                    <a:pt x="0" y="0"/>
                  </a:moveTo>
                  <a:lnTo>
                    <a:pt x="2851" y="1954"/>
                  </a:lnTo>
                  <a:lnTo>
                    <a:pt x="277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34" name="Google Shape;134;p39"/>
            <p:cNvSpPr/>
            <p:nvPr/>
          </p:nvSpPr>
          <p:spPr>
            <a:xfrm>
              <a:off x="13589856" y="-88970"/>
              <a:ext cx="4137447" cy="3520308"/>
            </a:xfrm>
            <a:custGeom>
              <a:rect b="b" l="l" r="r" t="t"/>
              <a:pathLst>
                <a:path extrusionOk="0" h="3572" w="4196">
                  <a:moveTo>
                    <a:pt x="0" y="0"/>
                  </a:moveTo>
                  <a:lnTo>
                    <a:pt x="1886" y="3571"/>
                  </a:lnTo>
                  <a:lnTo>
                    <a:pt x="4195" y="1954"/>
                  </a:lnTo>
                  <a:lnTo>
                    <a:pt x="1344"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35" name="Google Shape;135;p39"/>
            <p:cNvSpPr/>
            <p:nvPr/>
          </p:nvSpPr>
          <p:spPr>
            <a:xfrm>
              <a:off x="11104147" y="-111272"/>
              <a:ext cx="4346058" cy="3520308"/>
            </a:xfrm>
            <a:custGeom>
              <a:rect b="b" l="l" r="r" t="t"/>
              <a:pathLst>
                <a:path extrusionOk="0" h="3572" w="4408">
                  <a:moveTo>
                    <a:pt x="965" y="0"/>
                  </a:moveTo>
                  <a:lnTo>
                    <a:pt x="0" y="1760"/>
                  </a:lnTo>
                  <a:lnTo>
                    <a:pt x="4407" y="3571"/>
                  </a:lnTo>
                  <a:lnTo>
                    <a:pt x="2521" y="0"/>
                  </a:lnTo>
                  <a:lnTo>
                    <a:pt x="965"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36" name="Google Shape;136;p39"/>
            <p:cNvSpPr/>
            <p:nvPr/>
          </p:nvSpPr>
          <p:spPr>
            <a:xfrm>
              <a:off x="9793019" y="-88970"/>
              <a:ext cx="369415" cy="195571"/>
            </a:xfrm>
            <a:custGeom>
              <a:rect b="b" l="l" r="r" t="t"/>
              <a:pathLst>
                <a:path extrusionOk="0" h="198" w="374">
                  <a:moveTo>
                    <a:pt x="112" y="0"/>
                  </a:moveTo>
                  <a:lnTo>
                    <a:pt x="0" y="197"/>
                  </a:lnTo>
                  <a:lnTo>
                    <a:pt x="373" y="0"/>
                  </a:lnTo>
                  <a:lnTo>
                    <a:pt x="112"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37" name="Google Shape;137;p39"/>
            <p:cNvSpPr/>
            <p:nvPr/>
          </p:nvSpPr>
          <p:spPr>
            <a:xfrm>
              <a:off x="9698211" y="-88970"/>
              <a:ext cx="225996" cy="195571"/>
            </a:xfrm>
            <a:custGeom>
              <a:rect b="b" l="l" r="r" t="t"/>
              <a:pathLst>
                <a:path extrusionOk="0" h="198" w="231">
                  <a:moveTo>
                    <a:pt x="0" y="0"/>
                  </a:moveTo>
                  <a:lnTo>
                    <a:pt x="118" y="197"/>
                  </a:lnTo>
                  <a:lnTo>
                    <a:pt x="230" y="0"/>
                  </a:lnTo>
                  <a:lnTo>
                    <a:pt x="0"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38" name="Google Shape;138;p39"/>
            <p:cNvSpPr/>
            <p:nvPr/>
          </p:nvSpPr>
          <p:spPr>
            <a:xfrm>
              <a:off x="8502000" y="61758"/>
              <a:ext cx="2646751" cy="2259950"/>
            </a:xfrm>
            <a:custGeom>
              <a:rect b="b" l="l" r="r" t="t"/>
              <a:pathLst>
                <a:path extrusionOk="0" h="2292" w="2686">
                  <a:moveTo>
                    <a:pt x="2685" y="1563"/>
                  </a:moveTo>
                  <a:lnTo>
                    <a:pt x="1308" y="0"/>
                  </a:lnTo>
                  <a:lnTo>
                    <a:pt x="0" y="2291"/>
                  </a:lnTo>
                  <a:lnTo>
                    <a:pt x="2685" y="1563"/>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39" name="Google Shape;139;p39"/>
            <p:cNvSpPr/>
            <p:nvPr/>
          </p:nvSpPr>
          <p:spPr>
            <a:xfrm>
              <a:off x="6821130" y="61996"/>
              <a:ext cx="2985743" cy="2259950"/>
            </a:xfrm>
            <a:custGeom>
              <a:rect b="b" l="l" r="r" t="t"/>
              <a:pathLst>
                <a:path extrusionOk="0" h="2292" w="3030">
                  <a:moveTo>
                    <a:pt x="3029" y="0"/>
                  </a:moveTo>
                  <a:lnTo>
                    <a:pt x="0" y="624"/>
                  </a:lnTo>
                  <a:lnTo>
                    <a:pt x="1721" y="2291"/>
                  </a:lnTo>
                  <a:lnTo>
                    <a:pt x="3029"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40" name="Google Shape;140;p39"/>
            <p:cNvSpPr/>
            <p:nvPr/>
          </p:nvSpPr>
          <p:spPr>
            <a:xfrm>
              <a:off x="6829814" y="-88970"/>
              <a:ext cx="2985743" cy="808366"/>
            </a:xfrm>
            <a:custGeom>
              <a:rect b="b" l="l" r="r" t="t"/>
              <a:pathLst>
                <a:path extrusionOk="0" h="822" w="3030">
                  <a:moveTo>
                    <a:pt x="61" y="0"/>
                  </a:moveTo>
                  <a:lnTo>
                    <a:pt x="0" y="821"/>
                  </a:lnTo>
                  <a:lnTo>
                    <a:pt x="3029" y="197"/>
                  </a:lnTo>
                  <a:lnTo>
                    <a:pt x="2911" y="0"/>
                  </a:lnTo>
                  <a:lnTo>
                    <a:pt x="61" y="0"/>
                  </a:lnTo>
                </a:path>
              </a:pathLst>
            </a:custGeom>
            <a:solidFill>
              <a:srgbClr val="0D45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41" name="Google Shape;141;p39"/>
            <p:cNvSpPr/>
            <p:nvPr/>
          </p:nvSpPr>
          <p:spPr>
            <a:xfrm>
              <a:off x="5975275" y="-88970"/>
              <a:ext cx="943094" cy="808366"/>
            </a:xfrm>
            <a:custGeom>
              <a:rect b="b" l="l" r="r" t="t"/>
              <a:pathLst>
                <a:path extrusionOk="0" h="822" w="955">
                  <a:moveTo>
                    <a:pt x="0" y="0"/>
                  </a:moveTo>
                  <a:lnTo>
                    <a:pt x="893" y="821"/>
                  </a:lnTo>
                  <a:lnTo>
                    <a:pt x="954"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42" name="Google Shape;142;p39"/>
            <p:cNvSpPr/>
            <p:nvPr/>
          </p:nvSpPr>
          <p:spPr>
            <a:xfrm>
              <a:off x="5608571" y="674793"/>
              <a:ext cx="2916204" cy="1642810"/>
            </a:xfrm>
            <a:custGeom>
              <a:rect b="b" l="l" r="r" t="t"/>
              <a:pathLst>
                <a:path extrusionOk="0" h="1668" w="2959">
                  <a:moveTo>
                    <a:pt x="2958" y="1667"/>
                  </a:moveTo>
                  <a:lnTo>
                    <a:pt x="1237" y="0"/>
                  </a:lnTo>
                  <a:lnTo>
                    <a:pt x="0" y="1323"/>
                  </a:lnTo>
                  <a:lnTo>
                    <a:pt x="2958" y="166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43" name="Google Shape;143;p39"/>
            <p:cNvSpPr/>
            <p:nvPr/>
          </p:nvSpPr>
          <p:spPr>
            <a:xfrm>
              <a:off x="5092201" y="-155877"/>
              <a:ext cx="1760153" cy="2112184"/>
            </a:xfrm>
            <a:custGeom>
              <a:rect b="b" l="l" r="r" t="t"/>
              <a:pathLst>
                <a:path extrusionOk="0" h="2145" w="1787">
                  <a:moveTo>
                    <a:pt x="0" y="0"/>
                  </a:moveTo>
                  <a:lnTo>
                    <a:pt x="549" y="2144"/>
                  </a:lnTo>
                  <a:lnTo>
                    <a:pt x="1786" y="821"/>
                  </a:lnTo>
                  <a:lnTo>
                    <a:pt x="893"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44" name="Google Shape;144;p39"/>
            <p:cNvSpPr/>
            <p:nvPr/>
          </p:nvSpPr>
          <p:spPr>
            <a:xfrm>
              <a:off x="443059" y="190760"/>
              <a:ext cx="5232654" cy="2977052"/>
            </a:xfrm>
            <a:custGeom>
              <a:rect b="b" l="l" r="r" t="t"/>
              <a:pathLst>
                <a:path extrusionOk="0" h="3020" w="5311">
                  <a:moveTo>
                    <a:pt x="5310" y="1771"/>
                  </a:moveTo>
                  <a:lnTo>
                    <a:pt x="853" y="0"/>
                  </a:lnTo>
                  <a:lnTo>
                    <a:pt x="0" y="3019"/>
                  </a:lnTo>
                  <a:lnTo>
                    <a:pt x="5310" y="1771"/>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45" name="Google Shape;145;p39"/>
            <p:cNvSpPr/>
            <p:nvPr/>
          </p:nvSpPr>
          <p:spPr>
            <a:xfrm>
              <a:off x="1264131" y="-156113"/>
              <a:ext cx="4393864" cy="2112184"/>
            </a:xfrm>
            <a:custGeom>
              <a:rect b="b" l="l" r="r" t="t"/>
              <a:pathLst>
                <a:path extrusionOk="0" h="2145" w="4458">
                  <a:moveTo>
                    <a:pt x="936" y="0"/>
                  </a:moveTo>
                  <a:lnTo>
                    <a:pt x="0" y="373"/>
                  </a:lnTo>
                  <a:lnTo>
                    <a:pt x="4457" y="2144"/>
                  </a:lnTo>
                  <a:lnTo>
                    <a:pt x="3908" y="0"/>
                  </a:lnTo>
                  <a:lnTo>
                    <a:pt x="936"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46" name="Google Shape;146;p39"/>
            <p:cNvSpPr/>
            <p:nvPr/>
          </p:nvSpPr>
          <p:spPr>
            <a:xfrm>
              <a:off x="1264131" y="-133574"/>
              <a:ext cx="921364" cy="369415"/>
            </a:xfrm>
            <a:custGeom>
              <a:rect b="b" l="l" r="r" t="t"/>
              <a:pathLst>
                <a:path extrusionOk="0" h="374" w="937">
                  <a:moveTo>
                    <a:pt x="72" y="0"/>
                  </a:moveTo>
                  <a:lnTo>
                    <a:pt x="0" y="373"/>
                  </a:lnTo>
                  <a:lnTo>
                    <a:pt x="936" y="0"/>
                  </a:lnTo>
                  <a:lnTo>
                    <a:pt x="72"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47" name="Google Shape;147;p39"/>
            <p:cNvSpPr/>
            <p:nvPr/>
          </p:nvSpPr>
          <p:spPr>
            <a:xfrm>
              <a:off x="734484" y="-133574"/>
              <a:ext cx="621488" cy="369415"/>
            </a:xfrm>
            <a:custGeom>
              <a:rect b="b" l="l" r="r" t="t"/>
              <a:pathLst>
                <a:path extrusionOk="0" h="374" w="629">
                  <a:moveTo>
                    <a:pt x="0" y="0"/>
                  </a:moveTo>
                  <a:lnTo>
                    <a:pt x="556" y="373"/>
                  </a:lnTo>
                  <a:lnTo>
                    <a:pt x="628"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48" name="Google Shape;148;p39"/>
            <p:cNvSpPr/>
            <p:nvPr/>
          </p:nvSpPr>
          <p:spPr>
            <a:xfrm>
              <a:off x="0" y="885559"/>
              <a:ext cx="447642" cy="2259950"/>
            </a:xfrm>
            <a:custGeom>
              <a:rect b="b" l="l" r="r" t="t"/>
              <a:pathLst>
                <a:path extrusionOk="0" h="2292" w="453">
                  <a:moveTo>
                    <a:pt x="0" y="2104"/>
                  </a:moveTo>
                  <a:lnTo>
                    <a:pt x="452" y="2291"/>
                  </a:lnTo>
                  <a:lnTo>
                    <a:pt x="0" y="0"/>
                  </a:lnTo>
                  <a:lnTo>
                    <a:pt x="0" y="2104"/>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49" name="Google Shape;149;p39"/>
            <p:cNvSpPr/>
            <p:nvPr/>
          </p:nvSpPr>
          <p:spPr>
            <a:xfrm>
              <a:off x="0" y="-156114"/>
              <a:ext cx="1286433" cy="3342117"/>
            </a:xfrm>
            <a:custGeom>
              <a:rect b="b" l="l" r="r" t="t"/>
              <a:pathLst>
                <a:path extrusionOk="0" h="3393" w="1306">
                  <a:moveTo>
                    <a:pt x="0" y="0"/>
                  </a:moveTo>
                  <a:lnTo>
                    <a:pt x="0" y="1101"/>
                  </a:lnTo>
                  <a:lnTo>
                    <a:pt x="452" y="3392"/>
                  </a:lnTo>
                  <a:lnTo>
                    <a:pt x="1305" y="373"/>
                  </a:lnTo>
                  <a:lnTo>
                    <a:pt x="749" y="0"/>
                  </a:lnTo>
                  <a:lnTo>
                    <a:pt x="0"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50" name="Google Shape;150;p39"/>
            <p:cNvSpPr/>
            <p:nvPr/>
          </p:nvSpPr>
          <p:spPr>
            <a:xfrm>
              <a:off x="8462804" y="1591817"/>
              <a:ext cx="6988462" cy="1786231"/>
            </a:xfrm>
            <a:custGeom>
              <a:rect b="b" l="l" r="r" t="t"/>
              <a:pathLst>
                <a:path extrusionOk="0" h="1812" w="7093">
                  <a:moveTo>
                    <a:pt x="7092" y="1811"/>
                  </a:moveTo>
                  <a:lnTo>
                    <a:pt x="0" y="728"/>
                  </a:lnTo>
                  <a:lnTo>
                    <a:pt x="2685" y="0"/>
                  </a:lnTo>
                  <a:lnTo>
                    <a:pt x="7092" y="1811"/>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51" name="Google Shape;151;p39"/>
            <p:cNvSpPr/>
            <p:nvPr/>
          </p:nvSpPr>
          <p:spPr>
            <a:xfrm>
              <a:off x="9776123" y="-125128"/>
              <a:ext cx="2307757" cy="1734076"/>
            </a:xfrm>
            <a:custGeom>
              <a:rect b="b" l="l" r="r" t="t"/>
              <a:pathLst>
                <a:path extrusionOk="0" h="1761" w="2343">
                  <a:moveTo>
                    <a:pt x="373" y="0"/>
                  </a:moveTo>
                  <a:lnTo>
                    <a:pt x="0" y="197"/>
                  </a:lnTo>
                  <a:lnTo>
                    <a:pt x="1377" y="1760"/>
                  </a:lnTo>
                  <a:lnTo>
                    <a:pt x="2342" y="0"/>
                  </a:lnTo>
                  <a:lnTo>
                    <a:pt x="373"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Web Mockup">
  <p:cSld name="Desktop Web Mockup">
    <p:spTree>
      <p:nvGrpSpPr>
        <p:cNvPr id="152" name="Shape 152"/>
        <p:cNvGrpSpPr/>
        <p:nvPr/>
      </p:nvGrpSpPr>
      <p:grpSpPr>
        <a:xfrm>
          <a:off x="0" y="0"/>
          <a:ext cx="0" cy="0"/>
          <a:chOff x="0" y="0"/>
          <a:chExt cx="0" cy="0"/>
        </a:xfrm>
      </p:grpSpPr>
      <p:sp>
        <p:nvSpPr>
          <p:cNvPr id="153" name="Google Shape;153;p40"/>
          <p:cNvSpPr/>
          <p:nvPr>
            <p:ph idx="2" type="pic"/>
          </p:nvPr>
        </p:nvSpPr>
        <p:spPr>
          <a:xfrm>
            <a:off x="12901752" y="3940389"/>
            <a:ext cx="6780686" cy="3870367"/>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Nunito Light"/>
                <a:ea typeface="Nunito Light"/>
                <a:cs typeface="Nunito Light"/>
                <a:sym typeface="Nunito Light"/>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grpSp>
        <p:nvGrpSpPr>
          <p:cNvPr id="154" name="Google Shape;154;p40"/>
          <p:cNvGrpSpPr/>
          <p:nvPr/>
        </p:nvGrpSpPr>
        <p:grpSpPr>
          <a:xfrm rot="10800000">
            <a:off x="-23445" y="10974729"/>
            <a:ext cx="24535151" cy="4304369"/>
            <a:chOff x="0" y="-156114"/>
            <a:chExt cx="24535151" cy="4304369"/>
          </a:xfrm>
        </p:grpSpPr>
        <p:sp>
          <p:nvSpPr>
            <p:cNvPr id="155" name="Google Shape;155;p40"/>
            <p:cNvSpPr/>
            <p:nvPr/>
          </p:nvSpPr>
          <p:spPr>
            <a:xfrm>
              <a:off x="23378291" y="2431564"/>
              <a:ext cx="1134322" cy="1716691"/>
            </a:xfrm>
            <a:custGeom>
              <a:rect b="b" l="l" r="r" t="t"/>
              <a:pathLst>
                <a:path extrusionOk="0" h="1740" w="1152">
                  <a:moveTo>
                    <a:pt x="0" y="1739"/>
                  </a:moveTo>
                  <a:lnTo>
                    <a:pt x="1151" y="918"/>
                  </a:lnTo>
                  <a:lnTo>
                    <a:pt x="1151" y="0"/>
                  </a:lnTo>
                  <a:lnTo>
                    <a:pt x="0" y="17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56" name="Google Shape;156;p40"/>
            <p:cNvSpPr/>
            <p:nvPr/>
          </p:nvSpPr>
          <p:spPr>
            <a:xfrm>
              <a:off x="23079220" y="-88970"/>
              <a:ext cx="1455931" cy="4233061"/>
            </a:xfrm>
            <a:custGeom>
              <a:rect b="b" l="l" r="r" t="t"/>
              <a:pathLst>
                <a:path extrusionOk="0" h="4296" w="1479">
                  <a:moveTo>
                    <a:pt x="0" y="0"/>
                  </a:moveTo>
                  <a:lnTo>
                    <a:pt x="327" y="4295"/>
                  </a:lnTo>
                  <a:lnTo>
                    <a:pt x="1478" y="2556"/>
                  </a:lnTo>
                  <a:lnTo>
                    <a:pt x="147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57" name="Google Shape;157;p40"/>
            <p:cNvSpPr/>
            <p:nvPr/>
          </p:nvSpPr>
          <p:spPr>
            <a:xfrm>
              <a:off x="20776620" y="-88970"/>
              <a:ext cx="2646748" cy="4233061"/>
            </a:xfrm>
            <a:custGeom>
              <a:rect b="b" l="l" r="r" t="t"/>
              <a:pathLst>
                <a:path extrusionOk="0" h="4296" w="2687">
                  <a:moveTo>
                    <a:pt x="0" y="0"/>
                  </a:moveTo>
                  <a:lnTo>
                    <a:pt x="2686" y="4295"/>
                  </a:lnTo>
                  <a:lnTo>
                    <a:pt x="235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58" name="Google Shape;158;p40"/>
            <p:cNvSpPr/>
            <p:nvPr/>
          </p:nvSpPr>
          <p:spPr>
            <a:xfrm>
              <a:off x="20420244" y="-88970"/>
              <a:ext cx="3003125" cy="4233061"/>
            </a:xfrm>
            <a:custGeom>
              <a:rect b="b" l="l" r="r" t="t"/>
              <a:pathLst>
                <a:path extrusionOk="0" h="4296" w="3049">
                  <a:moveTo>
                    <a:pt x="0" y="0"/>
                  </a:moveTo>
                  <a:lnTo>
                    <a:pt x="43" y="3187"/>
                  </a:lnTo>
                  <a:lnTo>
                    <a:pt x="3048" y="4295"/>
                  </a:lnTo>
                  <a:lnTo>
                    <a:pt x="362"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59" name="Google Shape;159;p40"/>
            <p:cNvSpPr/>
            <p:nvPr/>
          </p:nvSpPr>
          <p:spPr>
            <a:xfrm>
              <a:off x="17677877" y="-88971"/>
              <a:ext cx="2785824" cy="3142198"/>
            </a:xfrm>
            <a:custGeom>
              <a:rect b="b" l="l" r="r" t="t"/>
              <a:pathLst>
                <a:path extrusionOk="0" h="3188" w="2826">
                  <a:moveTo>
                    <a:pt x="2126" y="0"/>
                  </a:moveTo>
                  <a:lnTo>
                    <a:pt x="0" y="1954"/>
                  </a:lnTo>
                  <a:lnTo>
                    <a:pt x="2825" y="3187"/>
                  </a:lnTo>
                  <a:lnTo>
                    <a:pt x="2782" y="0"/>
                  </a:lnTo>
                  <a:lnTo>
                    <a:pt x="2126"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60" name="Google Shape;160;p40"/>
            <p:cNvSpPr/>
            <p:nvPr/>
          </p:nvSpPr>
          <p:spPr>
            <a:xfrm>
              <a:off x="17608342" y="-88971"/>
              <a:ext cx="2168684" cy="1925303"/>
            </a:xfrm>
            <a:custGeom>
              <a:rect b="b" l="l" r="r" t="t"/>
              <a:pathLst>
                <a:path extrusionOk="0" h="1955" w="2199">
                  <a:moveTo>
                    <a:pt x="0" y="0"/>
                  </a:moveTo>
                  <a:lnTo>
                    <a:pt x="72" y="1954"/>
                  </a:lnTo>
                  <a:lnTo>
                    <a:pt x="219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61" name="Google Shape;161;p40"/>
            <p:cNvSpPr/>
            <p:nvPr/>
          </p:nvSpPr>
          <p:spPr>
            <a:xfrm>
              <a:off x="14888519" y="-88734"/>
              <a:ext cx="2811899" cy="1925303"/>
            </a:xfrm>
            <a:custGeom>
              <a:rect b="b" l="l" r="r" t="t"/>
              <a:pathLst>
                <a:path extrusionOk="0" h="1955" w="2852">
                  <a:moveTo>
                    <a:pt x="0" y="0"/>
                  </a:moveTo>
                  <a:lnTo>
                    <a:pt x="2851" y="1954"/>
                  </a:lnTo>
                  <a:lnTo>
                    <a:pt x="2779"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62" name="Google Shape;162;p40"/>
            <p:cNvSpPr/>
            <p:nvPr/>
          </p:nvSpPr>
          <p:spPr>
            <a:xfrm>
              <a:off x="13589856" y="-88970"/>
              <a:ext cx="4137447" cy="3520308"/>
            </a:xfrm>
            <a:custGeom>
              <a:rect b="b" l="l" r="r" t="t"/>
              <a:pathLst>
                <a:path extrusionOk="0" h="3572" w="4196">
                  <a:moveTo>
                    <a:pt x="0" y="0"/>
                  </a:moveTo>
                  <a:lnTo>
                    <a:pt x="1886" y="3571"/>
                  </a:lnTo>
                  <a:lnTo>
                    <a:pt x="4195" y="1954"/>
                  </a:lnTo>
                  <a:lnTo>
                    <a:pt x="1344"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63" name="Google Shape;163;p40"/>
            <p:cNvSpPr/>
            <p:nvPr/>
          </p:nvSpPr>
          <p:spPr>
            <a:xfrm>
              <a:off x="11104147" y="-111272"/>
              <a:ext cx="4346058" cy="3520308"/>
            </a:xfrm>
            <a:custGeom>
              <a:rect b="b" l="l" r="r" t="t"/>
              <a:pathLst>
                <a:path extrusionOk="0" h="3572" w="4408">
                  <a:moveTo>
                    <a:pt x="965" y="0"/>
                  </a:moveTo>
                  <a:lnTo>
                    <a:pt x="0" y="1760"/>
                  </a:lnTo>
                  <a:lnTo>
                    <a:pt x="4407" y="3571"/>
                  </a:lnTo>
                  <a:lnTo>
                    <a:pt x="2521" y="0"/>
                  </a:lnTo>
                  <a:lnTo>
                    <a:pt x="965"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64" name="Google Shape;164;p40"/>
            <p:cNvSpPr/>
            <p:nvPr/>
          </p:nvSpPr>
          <p:spPr>
            <a:xfrm>
              <a:off x="9793019" y="-88970"/>
              <a:ext cx="369415" cy="195571"/>
            </a:xfrm>
            <a:custGeom>
              <a:rect b="b" l="l" r="r" t="t"/>
              <a:pathLst>
                <a:path extrusionOk="0" h="198" w="374">
                  <a:moveTo>
                    <a:pt x="112" y="0"/>
                  </a:moveTo>
                  <a:lnTo>
                    <a:pt x="0" y="197"/>
                  </a:lnTo>
                  <a:lnTo>
                    <a:pt x="373" y="0"/>
                  </a:lnTo>
                  <a:lnTo>
                    <a:pt x="112"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65" name="Google Shape;165;p40"/>
            <p:cNvSpPr/>
            <p:nvPr/>
          </p:nvSpPr>
          <p:spPr>
            <a:xfrm>
              <a:off x="9698211" y="-88970"/>
              <a:ext cx="225996" cy="195571"/>
            </a:xfrm>
            <a:custGeom>
              <a:rect b="b" l="l" r="r" t="t"/>
              <a:pathLst>
                <a:path extrusionOk="0" h="198" w="231">
                  <a:moveTo>
                    <a:pt x="0" y="0"/>
                  </a:moveTo>
                  <a:lnTo>
                    <a:pt x="118" y="197"/>
                  </a:lnTo>
                  <a:lnTo>
                    <a:pt x="230" y="0"/>
                  </a:lnTo>
                  <a:lnTo>
                    <a:pt x="0"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66" name="Google Shape;166;p40"/>
            <p:cNvSpPr/>
            <p:nvPr/>
          </p:nvSpPr>
          <p:spPr>
            <a:xfrm>
              <a:off x="8502000" y="61758"/>
              <a:ext cx="2646751" cy="2259950"/>
            </a:xfrm>
            <a:custGeom>
              <a:rect b="b" l="l" r="r" t="t"/>
              <a:pathLst>
                <a:path extrusionOk="0" h="2292" w="2686">
                  <a:moveTo>
                    <a:pt x="2685" y="1563"/>
                  </a:moveTo>
                  <a:lnTo>
                    <a:pt x="1308" y="0"/>
                  </a:lnTo>
                  <a:lnTo>
                    <a:pt x="0" y="2291"/>
                  </a:lnTo>
                  <a:lnTo>
                    <a:pt x="2685" y="1563"/>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67" name="Google Shape;167;p40"/>
            <p:cNvSpPr/>
            <p:nvPr/>
          </p:nvSpPr>
          <p:spPr>
            <a:xfrm>
              <a:off x="6821130" y="61996"/>
              <a:ext cx="2985743" cy="2259950"/>
            </a:xfrm>
            <a:custGeom>
              <a:rect b="b" l="l" r="r" t="t"/>
              <a:pathLst>
                <a:path extrusionOk="0" h="2292" w="3030">
                  <a:moveTo>
                    <a:pt x="3029" y="0"/>
                  </a:moveTo>
                  <a:lnTo>
                    <a:pt x="0" y="624"/>
                  </a:lnTo>
                  <a:lnTo>
                    <a:pt x="1721" y="2291"/>
                  </a:lnTo>
                  <a:lnTo>
                    <a:pt x="3029"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68" name="Google Shape;168;p40"/>
            <p:cNvSpPr/>
            <p:nvPr/>
          </p:nvSpPr>
          <p:spPr>
            <a:xfrm>
              <a:off x="6829814" y="-88970"/>
              <a:ext cx="2985743" cy="808366"/>
            </a:xfrm>
            <a:custGeom>
              <a:rect b="b" l="l" r="r" t="t"/>
              <a:pathLst>
                <a:path extrusionOk="0" h="822" w="3030">
                  <a:moveTo>
                    <a:pt x="61" y="0"/>
                  </a:moveTo>
                  <a:lnTo>
                    <a:pt x="0" y="821"/>
                  </a:lnTo>
                  <a:lnTo>
                    <a:pt x="3029" y="197"/>
                  </a:lnTo>
                  <a:lnTo>
                    <a:pt x="2911" y="0"/>
                  </a:lnTo>
                  <a:lnTo>
                    <a:pt x="61" y="0"/>
                  </a:lnTo>
                </a:path>
              </a:pathLst>
            </a:custGeom>
            <a:solidFill>
              <a:srgbClr val="0D45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69" name="Google Shape;169;p40"/>
            <p:cNvSpPr/>
            <p:nvPr/>
          </p:nvSpPr>
          <p:spPr>
            <a:xfrm>
              <a:off x="5975275" y="-88970"/>
              <a:ext cx="943094" cy="808366"/>
            </a:xfrm>
            <a:custGeom>
              <a:rect b="b" l="l" r="r" t="t"/>
              <a:pathLst>
                <a:path extrusionOk="0" h="822" w="955">
                  <a:moveTo>
                    <a:pt x="0" y="0"/>
                  </a:moveTo>
                  <a:lnTo>
                    <a:pt x="893" y="821"/>
                  </a:lnTo>
                  <a:lnTo>
                    <a:pt x="954"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70" name="Google Shape;170;p40"/>
            <p:cNvSpPr/>
            <p:nvPr/>
          </p:nvSpPr>
          <p:spPr>
            <a:xfrm>
              <a:off x="5608571" y="674793"/>
              <a:ext cx="2916204" cy="1642810"/>
            </a:xfrm>
            <a:custGeom>
              <a:rect b="b" l="l" r="r" t="t"/>
              <a:pathLst>
                <a:path extrusionOk="0" h="1668" w="2959">
                  <a:moveTo>
                    <a:pt x="2958" y="1667"/>
                  </a:moveTo>
                  <a:lnTo>
                    <a:pt x="1237" y="0"/>
                  </a:lnTo>
                  <a:lnTo>
                    <a:pt x="0" y="1323"/>
                  </a:lnTo>
                  <a:lnTo>
                    <a:pt x="2958" y="166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71" name="Google Shape;171;p40"/>
            <p:cNvSpPr/>
            <p:nvPr/>
          </p:nvSpPr>
          <p:spPr>
            <a:xfrm>
              <a:off x="5092201" y="-155877"/>
              <a:ext cx="1760153" cy="2112184"/>
            </a:xfrm>
            <a:custGeom>
              <a:rect b="b" l="l" r="r" t="t"/>
              <a:pathLst>
                <a:path extrusionOk="0" h="2145" w="1787">
                  <a:moveTo>
                    <a:pt x="0" y="0"/>
                  </a:moveTo>
                  <a:lnTo>
                    <a:pt x="549" y="2144"/>
                  </a:lnTo>
                  <a:lnTo>
                    <a:pt x="1786" y="821"/>
                  </a:lnTo>
                  <a:lnTo>
                    <a:pt x="893"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72" name="Google Shape;172;p40"/>
            <p:cNvSpPr/>
            <p:nvPr/>
          </p:nvSpPr>
          <p:spPr>
            <a:xfrm>
              <a:off x="443059" y="190760"/>
              <a:ext cx="5232654" cy="2977052"/>
            </a:xfrm>
            <a:custGeom>
              <a:rect b="b" l="l" r="r" t="t"/>
              <a:pathLst>
                <a:path extrusionOk="0" h="3020" w="5311">
                  <a:moveTo>
                    <a:pt x="5310" y="1771"/>
                  </a:moveTo>
                  <a:lnTo>
                    <a:pt x="853" y="0"/>
                  </a:lnTo>
                  <a:lnTo>
                    <a:pt x="0" y="3019"/>
                  </a:lnTo>
                  <a:lnTo>
                    <a:pt x="5310" y="1771"/>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73" name="Google Shape;173;p40"/>
            <p:cNvSpPr/>
            <p:nvPr/>
          </p:nvSpPr>
          <p:spPr>
            <a:xfrm>
              <a:off x="1264131" y="-156113"/>
              <a:ext cx="4393864" cy="2112184"/>
            </a:xfrm>
            <a:custGeom>
              <a:rect b="b" l="l" r="r" t="t"/>
              <a:pathLst>
                <a:path extrusionOk="0" h="2145" w="4458">
                  <a:moveTo>
                    <a:pt x="936" y="0"/>
                  </a:moveTo>
                  <a:lnTo>
                    <a:pt x="0" y="373"/>
                  </a:lnTo>
                  <a:lnTo>
                    <a:pt x="4457" y="2144"/>
                  </a:lnTo>
                  <a:lnTo>
                    <a:pt x="3908" y="0"/>
                  </a:lnTo>
                  <a:lnTo>
                    <a:pt x="936"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74" name="Google Shape;174;p40"/>
            <p:cNvSpPr/>
            <p:nvPr/>
          </p:nvSpPr>
          <p:spPr>
            <a:xfrm>
              <a:off x="1264131" y="-133574"/>
              <a:ext cx="921364" cy="369415"/>
            </a:xfrm>
            <a:custGeom>
              <a:rect b="b" l="l" r="r" t="t"/>
              <a:pathLst>
                <a:path extrusionOk="0" h="374" w="937">
                  <a:moveTo>
                    <a:pt x="72" y="0"/>
                  </a:moveTo>
                  <a:lnTo>
                    <a:pt x="0" y="373"/>
                  </a:lnTo>
                  <a:lnTo>
                    <a:pt x="936" y="0"/>
                  </a:lnTo>
                  <a:lnTo>
                    <a:pt x="72"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75" name="Google Shape;175;p40"/>
            <p:cNvSpPr/>
            <p:nvPr/>
          </p:nvSpPr>
          <p:spPr>
            <a:xfrm>
              <a:off x="734484" y="-133574"/>
              <a:ext cx="621488" cy="369415"/>
            </a:xfrm>
            <a:custGeom>
              <a:rect b="b" l="l" r="r" t="t"/>
              <a:pathLst>
                <a:path extrusionOk="0" h="374" w="629">
                  <a:moveTo>
                    <a:pt x="0" y="0"/>
                  </a:moveTo>
                  <a:lnTo>
                    <a:pt x="556" y="373"/>
                  </a:lnTo>
                  <a:lnTo>
                    <a:pt x="628"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76" name="Google Shape;176;p40"/>
            <p:cNvSpPr/>
            <p:nvPr/>
          </p:nvSpPr>
          <p:spPr>
            <a:xfrm>
              <a:off x="0" y="885559"/>
              <a:ext cx="447642" cy="2259950"/>
            </a:xfrm>
            <a:custGeom>
              <a:rect b="b" l="l" r="r" t="t"/>
              <a:pathLst>
                <a:path extrusionOk="0" h="2292" w="453">
                  <a:moveTo>
                    <a:pt x="0" y="2104"/>
                  </a:moveTo>
                  <a:lnTo>
                    <a:pt x="452" y="2291"/>
                  </a:lnTo>
                  <a:lnTo>
                    <a:pt x="0" y="0"/>
                  </a:lnTo>
                  <a:lnTo>
                    <a:pt x="0" y="2104"/>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77" name="Google Shape;177;p40"/>
            <p:cNvSpPr/>
            <p:nvPr/>
          </p:nvSpPr>
          <p:spPr>
            <a:xfrm>
              <a:off x="0" y="-156114"/>
              <a:ext cx="1286433" cy="3342117"/>
            </a:xfrm>
            <a:custGeom>
              <a:rect b="b" l="l" r="r" t="t"/>
              <a:pathLst>
                <a:path extrusionOk="0" h="3393" w="1306">
                  <a:moveTo>
                    <a:pt x="0" y="0"/>
                  </a:moveTo>
                  <a:lnTo>
                    <a:pt x="0" y="1101"/>
                  </a:lnTo>
                  <a:lnTo>
                    <a:pt x="452" y="3392"/>
                  </a:lnTo>
                  <a:lnTo>
                    <a:pt x="1305" y="373"/>
                  </a:lnTo>
                  <a:lnTo>
                    <a:pt x="749" y="0"/>
                  </a:lnTo>
                  <a:lnTo>
                    <a:pt x="0"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78" name="Google Shape;178;p40"/>
            <p:cNvSpPr/>
            <p:nvPr/>
          </p:nvSpPr>
          <p:spPr>
            <a:xfrm>
              <a:off x="8462804" y="1591817"/>
              <a:ext cx="6988462" cy="1786231"/>
            </a:xfrm>
            <a:custGeom>
              <a:rect b="b" l="l" r="r" t="t"/>
              <a:pathLst>
                <a:path extrusionOk="0" h="1812" w="7093">
                  <a:moveTo>
                    <a:pt x="7092" y="1811"/>
                  </a:moveTo>
                  <a:lnTo>
                    <a:pt x="0" y="728"/>
                  </a:lnTo>
                  <a:lnTo>
                    <a:pt x="2685" y="0"/>
                  </a:lnTo>
                  <a:lnTo>
                    <a:pt x="7092" y="1811"/>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sp>
          <p:nvSpPr>
            <p:cNvPr id="179" name="Google Shape;179;p40"/>
            <p:cNvSpPr/>
            <p:nvPr/>
          </p:nvSpPr>
          <p:spPr>
            <a:xfrm>
              <a:off x="9776123" y="-125128"/>
              <a:ext cx="2307757" cy="1734076"/>
            </a:xfrm>
            <a:custGeom>
              <a:rect b="b" l="l" r="r" t="t"/>
              <a:pathLst>
                <a:path extrusionOk="0" h="1761" w="2343">
                  <a:moveTo>
                    <a:pt x="373" y="0"/>
                  </a:moveTo>
                  <a:lnTo>
                    <a:pt x="0" y="197"/>
                  </a:lnTo>
                  <a:lnTo>
                    <a:pt x="1377" y="1760"/>
                  </a:lnTo>
                  <a:lnTo>
                    <a:pt x="2342" y="0"/>
                  </a:lnTo>
                  <a:lnTo>
                    <a:pt x="373"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Light"/>
                <a:ea typeface="Nunito Light"/>
                <a:cs typeface="Nunito Light"/>
                <a:sym typeface="Nunito Light"/>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p:cSld name="1_Default">
    <p:spTree>
      <p:nvGrpSpPr>
        <p:cNvPr id="180" name="Shape 1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Njv6mIdBfvssMN95S8nEVK3VfLZPz6zb/view" TargetMode="Externa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d5a7550bdb_0_91"/>
          <p:cNvPicPr preferRelativeResize="0"/>
          <p:nvPr/>
        </p:nvPicPr>
        <p:blipFill rotWithShape="1">
          <a:blip r:embed="rId3">
            <a:alphaModFix/>
          </a:blip>
          <a:srcRect b="25918" l="5276" r="0" t="19145"/>
          <a:stretch/>
        </p:blipFill>
        <p:spPr>
          <a:xfrm>
            <a:off x="0" y="7442300"/>
            <a:ext cx="24377650" cy="6273700"/>
          </a:xfrm>
          <a:prstGeom prst="rect">
            <a:avLst/>
          </a:prstGeom>
          <a:noFill/>
          <a:ln>
            <a:noFill/>
          </a:ln>
        </p:spPr>
      </p:pic>
      <p:sp>
        <p:nvSpPr>
          <p:cNvPr id="186" name="Google Shape;186;gd5a7550bdb_0_91"/>
          <p:cNvSpPr/>
          <p:nvPr/>
        </p:nvSpPr>
        <p:spPr>
          <a:xfrm>
            <a:off x="282425" y="288900"/>
            <a:ext cx="23812800" cy="131382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d5a7550bdb_0_91"/>
          <p:cNvSpPr txBox="1"/>
          <p:nvPr/>
        </p:nvSpPr>
        <p:spPr>
          <a:xfrm>
            <a:off x="2955275" y="800112"/>
            <a:ext cx="18467100" cy="4402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0" u="none" cap="none" strike="noStrike">
                <a:solidFill>
                  <a:schemeClr val="dk1"/>
                </a:solidFill>
                <a:latin typeface="Nunito"/>
                <a:ea typeface="Nunito"/>
                <a:cs typeface="Nunito"/>
                <a:sym typeface="Nunito"/>
              </a:rPr>
              <a:t>Earthquake Detection with Deep Learning</a:t>
            </a:r>
            <a:endParaRPr/>
          </a:p>
        </p:txBody>
      </p:sp>
      <p:sp>
        <p:nvSpPr>
          <p:cNvPr id="188" name="Google Shape;188;gd5a7550bdb_0_91"/>
          <p:cNvSpPr txBox="1"/>
          <p:nvPr/>
        </p:nvSpPr>
        <p:spPr>
          <a:xfrm>
            <a:off x="9796925" y="5747075"/>
            <a:ext cx="4783800" cy="1062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500" u="none" cap="none" strike="noStrike">
                <a:solidFill>
                  <a:schemeClr val="dk1"/>
                </a:solidFill>
                <a:latin typeface="Nunito"/>
                <a:ea typeface="Nunito"/>
                <a:cs typeface="Nunito"/>
                <a:sym typeface="Nunito"/>
              </a:rPr>
              <a:t>BY KAELYNN ROSE</a:t>
            </a:r>
            <a:endParaRPr sz="2100"/>
          </a:p>
          <a:p>
            <a:pPr indent="0" lvl="0" marL="0" marR="0" rtl="0" algn="ctr">
              <a:spcBef>
                <a:spcPts val="0"/>
              </a:spcBef>
              <a:spcAft>
                <a:spcPts val="0"/>
              </a:spcAft>
              <a:buNone/>
            </a:pPr>
            <a:r>
              <a:rPr b="0" i="0" lang="en-US" sz="2800" u="none" cap="none" strike="noStrike">
                <a:solidFill>
                  <a:schemeClr val="dk1"/>
                </a:solidFill>
                <a:latin typeface="Nunito"/>
                <a:ea typeface="Nunito"/>
                <a:cs typeface="Nunito"/>
                <a:sym typeface="Nunito"/>
              </a:rPr>
              <a:t>APRIL 28,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d5a7550bdb_0_30"/>
          <p:cNvSpPr txBox="1"/>
          <p:nvPr/>
        </p:nvSpPr>
        <p:spPr>
          <a:xfrm>
            <a:off x="2955313" y="1221050"/>
            <a:ext cx="183681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CNN vs. LSTM Comparison</a:t>
            </a:r>
            <a:endParaRPr sz="11500"/>
          </a:p>
        </p:txBody>
      </p:sp>
      <p:sp>
        <p:nvSpPr>
          <p:cNvPr id="317" name="Google Shape;317;gd5a7550bdb_0_30"/>
          <p:cNvSpPr txBox="1"/>
          <p:nvPr/>
        </p:nvSpPr>
        <p:spPr>
          <a:xfrm>
            <a:off x="4499319" y="11454544"/>
            <a:ext cx="739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318" name="Google Shape;318;gd5a7550bdb_0_30"/>
          <p:cNvSpPr txBox="1"/>
          <p:nvPr/>
        </p:nvSpPr>
        <p:spPr>
          <a:xfrm>
            <a:off x="15566019" y="11557519"/>
            <a:ext cx="7392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000">
              <a:solidFill>
                <a:schemeClr val="dk2"/>
              </a:solidFill>
              <a:latin typeface="Nunito"/>
              <a:ea typeface="Nunito"/>
              <a:cs typeface="Nunito"/>
              <a:sym typeface="Nunito"/>
            </a:endParaRPr>
          </a:p>
        </p:txBody>
      </p:sp>
      <p:graphicFrame>
        <p:nvGraphicFramePr>
          <p:cNvPr id="319" name="Google Shape;319;gd5a7550bdb_0_30"/>
          <p:cNvGraphicFramePr/>
          <p:nvPr/>
        </p:nvGraphicFramePr>
        <p:xfrm>
          <a:off x="1369563" y="4823725"/>
          <a:ext cx="3000000" cy="3000000"/>
        </p:xfrm>
        <a:graphic>
          <a:graphicData uri="http://schemas.openxmlformats.org/drawingml/2006/table">
            <a:tbl>
              <a:tblPr>
                <a:noFill/>
                <a:tableStyleId>{40EC59CC-66B8-4A58-A506-7F01DD29CEF0}</a:tableStyleId>
              </a:tblPr>
              <a:tblGrid>
                <a:gridCol w="3348800"/>
                <a:gridCol w="3623600"/>
                <a:gridCol w="3692300"/>
                <a:gridCol w="3537725"/>
                <a:gridCol w="3718050"/>
                <a:gridCol w="3718050"/>
              </a:tblGrid>
              <a:tr h="1076325">
                <a:tc>
                  <a:txBody>
                    <a:bodyPr/>
                    <a:lstStyle/>
                    <a:p>
                      <a:pPr indent="0" lvl="0" marL="0" rtl="0" algn="l">
                        <a:spcBef>
                          <a:spcPts val="0"/>
                        </a:spcBef>
                        <a:spcAft>
                          <a:spcPts val="0"/>
                        </a:spcAft>
                        <a:buNone/>
                      </a:pPr>
                      <a:r>
                        <a:t/>
                      </a:r>
                      <a:endParaRPr/>
                    </a:p>
                  </a:txBody>
                  <a:tcPr marT="174125" marB="91425" marR="9525" marL="9525">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3600">
                          <a:solidFill>
                            <a:srgbClr val="1B243B"/>
                          </a:solidFill>
                          <a:latin typeface="Nunito"/>
                          <a:ea typeface="Nunito"/>
                          <a:cs typeface="Nunito"/>
                          <a:sym typeface="Nunito"/>
                        </a:rPr>
                        <a:t>Classifier (Accuracy)</a:t>
                      </a:r>
                      <a:endParaRPr b="1" sz="3600">
                        <a:solidFill>
                          <a:srgbClr val="1B243B"/>
                        </a:solidFill>
                        <a:latin typeface="Nunito"/>
                        <a:ea typeface="Nunito"/>
                        <a:cs typeface="Nunito"/>
                        <a:sym typeface="Nunito"/>
                      </a:endParaRPr>
                    </a:p>
                  </a:txBody>
                  <a:tcPr marT="144025" marB="91425" marR="75175" marL="95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3600">
                          <a:solidFill>
                            <a:srgbClr val="1B243B"/>
                          </a:solidFill>
                          <a:latin typeface="Nunito"/>
                          <a:ea typeface="Nunito"/>
                          <a:cs typeface="Nunito"/>
                          <a:sym typeface="Nunito"/>
                        </a:rPr>
                        <a:t>Magnitude (MSE)</a:t>
                      </a:r>
                      <a:endParaRPr b="1" sz="3600">
                        <a:solidFill>
                          <a:srgbClr val="1B243B"/>
                        </a:solidFill>
                        <a:latin typeface="Nunito"/>
                        <a:ea typeface="Nunito"/>
                        <a:cs typeface="Nunito"/>
                        <a:sym typeface="Nunito"/>
                      </a:endParaRPr>
                    </a:p>
                  </a:txBody>
                  <a:tcPr marT="144025" marB="91425" marR="75175" marL="95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3600">
                          <a:solidFill>
                            <a:srgbClr val="1B243B"/>
                          </a:solidFill>
                          <a:latin typeface="Nunito"/>
                          <a:ea typeface="Nunito"/>
                          <a:cs typeface="Nunito"/>
                          <a:sym typeface="Nunito"/>
                        </a:rPr>
                        <a:t>P-Wave (MSE)</a:t>
                      </a:r>
                      <a:endParaRPr b="1" sz="3600">
                        <a:solidFill>
                          <a:srgbClr val="1B243B"/>
                        </a:solidFill>
                        <a:latin typeface="Nunito"/>
                        <a:ea typeface="Nunito"/>
                        <a:cs typeface="Nunito"/>
                        <a:sym typeface="Nunito"/>
                      </a:endParaRPr>
                    </a:p>
                  </a:txBody>
                  <a:tcPr marT="144025" marB="91425" marR="75175" marL="95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3600">
                          <a:solidFill>
                            <a:srgbClr val="1B243B"/>
                          </a:solidFill>
                          <a:latin typeface="Nunito"/>
                          <a:ea typeface="Nunito"/>
                          <a:cs typeface="Nunito"/>
                          <a:sym typeface="Nunito"/>
                        </a:rPr>
                        <a:t>S-Wave (MSE)</a:t>
                      </a:r>
                      <a:endParaRPr b="1" sz="3600">
                        <a:solidFill>
                          <a:srgbClr val="1B243B"/>
                        </a:solidFill>
                        <a:latin typeface="Nunito"/>
                        <a:ea typeface="Nunito"/>
                        <a:cs typeface="Nunito"/>
                        <a:sym typeface="Nunito"/>
                      </a:endParaRPr>
                    </a:p>
                  </a:txBody>
                  <a:tcPr marT="144025" marB="91425" marR="75175" marL="95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3600">
                          <a:solidFill>
                            <a:srgbClr val="1B243B"/>
                          </a:solidFill>
                          <a:latin typeface="Nunito"/>
                          <a:ea typeface="Nunito"/>
                          <a:cs typeface="Nunito"/>
                          <a:sym typeface="Nunito"/>
                        </a:rPr>
                        <a:t>Pre-Processing Time</a:t>
                      </a:r>
                      <a:endParaRPr b="1" sz="3600">
                        <a:solidFill>
                          <a:srgbClr val="1B243B"/>
                        </a:solidFill>
                        <a:latin typeface="Nunito"/>
                        <a:ea typeface="Nunito"/>
                        <a:cs typeface="Nunito"/>
                        <a:sym typeface="Nunito"/>
                      </a:endParaRPr>
                    </a:p>
                  </a:txBody>
                  <a:tcPr marT="144025" marB="91425" marR="75175" marL="95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solidFill>
                      <a:srgbClr val="D9D9D9"/>
                    </a:solidFill>
                  </a:tcPr>
                </a:tc>
              </a:tr>
              <a:tr h="1076325">
                <a:tc>
                  <a:txBody>
                    <a:bodyPr/>
                    <a:lstStyle/>
                    <a:p>
                      <a:pPr indent="0" lvl="0" marL="0" rtl="0" algn="ctr">
                        <a:lnSpc>
                          <a:spcPct val="115000"/>
                        </a:lnSpc>
                        <a:spcBef>
                          <a:spcPts val="0"/>
                        </a:spcBef>
                        <a:spcAft>
                          <a:spcPts val="0"/>
                        </a:spcAft>
                        <a:buNone/>
                      </a:pPr>
                      <a:r>
                        <a:rPr lang="en-US" sz="3500">
                          <a:solidFill>
                            <a:srgbClr val="1B243B"/>
                          </a:solidFill>
                          <a:latin typeface="Nunito"/>
                          <a:ea typeface="Nunito"/>
                          <a:cs typeface="Nunito"/>
                          <a:sym typeface="Nunito"/>
                        </a:rPr>
                        <a:t>Baseline</a:t>
                      </a:r>
                      <a:endParaRPr sz="35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0.52164</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0.95674</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30772.7</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366620.9</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r>
              <a:tr h="1076325">
                <a:tc>
                  <a:txBody>
                    <a:bodyPr/>
                    <a:lstStyle/>
                    <a:p>
                      <a:pPr indent="0" lvl="0" marL="0" rtl="0" algn="ctr">
                        <a:lnSpc>
                          <a:spcPct val="115000"/>
                        </a:lnSpc>
                        <a:spcBef>
                          <a:spcPts val="0"/>
                        </a:spcBef>
                        <a:spcAft>
                          <a:spcPts val="0"/>
                        </a:spcAft>
                        <a:buNone/>
                      </a:pPr>
                      <a:r>
                        <a:rPr lang="en-US" sz="3500">
                          <a:solidFill>
                            <a:srgbClr val="1B243B"/>
                          </a:solidFill>
                          <a:latin typeface="Nunito"/>
                          <a:ea typeface="Nunito"/>
                          <a:cs typeface="Nunito"/>
                          <a:sym typeface="Nunito"/>
                        </a:rPr>
                        <a:t>Best CNN model</a:t>
                      </a:r>
                      <a:endParaRPr sz="35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0.98532</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solidFill>
                      <a:srgbClr val="D2F6E8"/>
                    </a:solidFill>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0.15895</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solidFill>
                      <a:srgbClr val="D2F6E8"/>
                    </a:solidFill>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1216.2</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solidFill>
                      <a:srgbClr val="D2F6E8"/>
                    </a:solidFill>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25648.9</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solidFill>
                      <a:srgbClr val="D2F6E8"/>
                    </a:solidFill>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0.00761 s</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solidFill>
                      <a:srgbClr val="D2F6E8"/>
                    </a:solidFill>
                  </a:tcPr>
                </a:tc>
              </a:tr>
              <a:tr h="1127250">
                <a:tc>
                  <a:txBody>
                    <a:bodyPr/>
                    <a:lstStyle/>
                    <a:p>
                      <a:pPr indent="0" lvl="0" marL="0" rtl="0" algn="ctr">
                        <a:lnSpc>
                          <a:spcPct val="115000"/>
                        </a:lnSpc>
                        <a:spcBef>
                          <a:spcPts val="0"/>
                        </a:spcBef>
                        <a:spcAft>
                          <a:spcPts val="0"/>
                        </a:spcAft>
                        <a:buNone/>
                      </a:pPr>
                      <a:r>
                        <a:rPr lang="en-US" sz="3500">
                          <a:solidFill>
                            <a:srgbClr val="1B243B"/>
                          </a:solidFill>
                          <a:latin typeface="Nunito"/>
                          <a:ea typeface="Nunito"/>
                          <a:cs typeface="Nunito"/>
                          <a:sym typeface="Nunito"/>
                        </a:rPr>
                        <a:t>Best LSTM model</a:t>
                      </a:r>
                      <a:endParaRPr sz="35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0.97412</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0.38736</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3212.2</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42508.5</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900">
                          <a:solidFill>
                            <a:srgbClr val="1B243B"/>
                          </a:solidFill>
                          <a:latin typeface="Nunito"/>
                          <a:ea typeface="Nunito"/>
                          <a:cs typeface="Nunito"/>
                          <a:sym typeface="Nunito"/>
                        </a:rPr>
                        <a:t>0.05056 s</a:t>
                      </a:r>
                      <a:endParaRPr sz="2900">
                        <a:solidFill>
                          <a:srgbClr val="1B243B"/>
                        </a:solidFill>
                        <a:latin typeface="Nunito"/>
                        <a:ea typeface="Nunito"/>
                        <a:cs typeface="Nunito"/>
                        <a:sym typeface="Nunito"/>
                      </a:endParaRPr>
                    </a:p>
                  </a:txBody>
                  <a:tcPr marT="348100" marB="37600" marR="75175" marL="192025" anchor="ctr">
                    <a:lnL cap="flat" cmpd="sng" w="12650">
                      <a:solidFill>
                        <a:srgbClr val="1B243B"/>
                      </a:solidFill>
                      <a:prstDash val="solid"/>
                      <a:round/>
                      <a:headEnd len="sm" w="sm" type="none"/>
                      <a:tailEnd len="sm" w="sm" type="none"/>
                    </a:lnL>
                    <a:lnR cap="flat" cmpd="sng" w="12650">
                      <a:solidFill>
                        <a:srgbClr val="1B243B"/>
                      </a:solidFill>
                      <a:prstDash val="solid"/>
                      <a:round/>
                      <a:headEnd len="sm" w="sm" type="none"/>
                      <a:tailEnd len="sm" w="sm" type="none"/>
                    </a:lnR>
                    <a:lnT cap="flat" cmpd="sng" w="12650">
                      <a:solidFill>
                        <a:srgbClr val="1B243B"/>
                      </a:solidFill>
                      <a:prstDash val="solid"/>
                      <a:round/>
                      <a:headEnd len="sm" w="sm" type="none"/>
                      <a:tailEnd len="sm" w="sm" type="none"/>
                    </a:lnT>
                    <a:lnB cap="flat" cmpd="sng" w="12650">
                      <a:solidFill>
                        <a:srgbClr val="1B243B"/>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d5a7550bdb_0_99"/>
          <p:cNvSpPr txBox="1"/>
          <p:nvPr/>
        </p:nvSpPr>
        <p:spPr>
          <a:xfrm>
            <a:off x="3223475" y="584225"/>
            <a:ext cx="179307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Deploying the Best Model</a:t>
            </a:r>
            <a:endParaRPr sz="11500"/>
          </a:p>
        </p:txBody>
      </p:sp>
      <p:sp>
        <p:nvSpPr>
          <p:cNvPr id="325" name="Google Shape;325;gd5a7550bdb_0_99"/>
          <p:cNvSpPr txBox="1"/>
          <p:nvPr/>
        </p:nvSpPr>
        <p:spPr>
          <a:xfrm>
            <a:off x="4499319" y="11454544"/>
            <a:ext cx="739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326" name="Google Shape;326;gd5a7550bdb_0_99"/>
          <p:cNvSpPr txBox="1"/>
          <p:nvPr/>
        </p:nvSpPr>
        <p:spPr>
          <a:xfrm>
            <a:off x="15566019" y="11557519"/>
            <a:ext cx="7392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000">
              <a:solidFill>
                <a:schemeClr val="dk2"/>
              </a:solidFill>
              <a:latin typeface="Nunito"/>
              <a:ea typeface="Nunito"/>
              <a:cs typeface="Nunito"/>
              <a:sym typeface="Nunito"/>
            </a:endParaRPr>
          </a:p>
        </p:txBody>
      </p:sp>
      <p:sp>
        <p:nvSpPr>
          <p:cNvPr id="327" name="Google Shape;327;gd5a7550bdb_0_99"/>
          <p:cNvSpPr txBox="1"/>
          <p:nvPr/>
        </p:nvSpPr>
        <p:spPr>
          <a:xfrm>
            <a:off x="1444600" y="4217125"/>
            <a:ext cx="8713200" cy="6778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4800">
                <a:solidFill>
                  <a:srgbClr val="1B243B"/>
                </a:solidFill>
                <a:latin typeface="Nunito"/>
                <a:ea typeface="Nunito"/>
                <a:cs typeface="Nunito"/>
                <a:sym typeface="Nunito"/>
              </a:rPr>
              <a:t>Model deployment method:</a:t>
            </a:r>
            <a:endParaRPr b="1" sz="48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t/>
            </a:r>
            <a:endParaRPr sz="48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rPr lang="en-US" sz="4000"/>
              <a:t>1.</a:t>
            </a:r>
            <a:r>
              <a:rPr lang="en-US" sz="4000">
                <a:solidFill>
                  <a:srgbClr val="1B243B"/>
                </a:solidFill>
                <a:latin typeface="Nunito"/>
                <a:ea typeface="Nunito"/>
                <a:cs typeface="Nunito"/>
                <a:sym typeface="Nunito"/>
              </a:rPr>
              <a:t>Containerized model using Docker</a:t>
            </a:r>
            <a:endParaRPr sz="40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t/>
            </a:r>
            <a:endParaRPr sz="40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rPr lang="en-US" sz="4000"/>
              <a:t>2.</a:t>
            </a:r>
            <a:r>
              <a:rPr lang="en-US" sz="4000">
                <a:solidFill>
                  <a:srgbClr val="1B243B"/>
                </a:solidFill>
                <a:latin typeface="Nunito"/>
                <a:ea typeface="Nunito"/>
                <a:cs typeface="Nunito"/>
                <a:sym typeface="Nunito"/>
              </a:rPr>
              <a:t>Created s3 bucket to store images</a:t>
            </a:r>
            <a:endParaRPr sz="40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t/>
            </a:r>
            <a:endParaRPr sz="40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rPr lang="en-US" sz="4000"/>
              <a:t>3. </a:t>
            </a:r>
            <a:r>
              <a:rPr lang="en-US" sz="4000">
                <a:solidFill>
                  <a:srgbClr val="1B243B"/>
                </a:solidFill>
                <a:latin typeface="Nunito"/>
                <a:ea typeface="Nunito"/>
                <a:cs typeface="Nunito"/>
                <a:sym typeface="Nunito"/>
              </a:rPr>
              <a:t>Deploy Docker image as AWS Lambda function</a:t>
            </a:r>
            <a:endParaRPr sz="4000">
              <a:solidFill>
                <a:srgbClr val="1B243B"/>
              </a:solidFill>
              <a:latin typeface="Nunito"/>
              <a:ea typeface="Nunito"/>
              <a:cs typeface="Nunito"/>
              <a:sym typeface="Nunito"/>
            </a:endParaRPr>
          </a:p>
          <a:p>
            <a:pPr indent="0" lvl="0" marL="0" marR="0" rtl="0" algn="l">
              <a:spcBef>
                <a:spcPts val="0"/>
              </a:spcBef>
              <a:spcAft>
                <a:spcPts val="0"/>
              </a:spcAft>
              <a:buNone/>
            </a:pPr>
            <a:r>
              <a:t/>
            </a:r>
            <a:endParaRPr sz="4800">
              <a:solidFill>
                <a:schemeClr val="dk2"/>
              </a:solidFill>
              <a:latin typeface="Nunito"/>
              <a:ea typeface="Nunito"/>
              <a:cs typeface="Nunito"/>
              <a:sym typeface="Nunito"/>
            </a:endParaRPr>
          </a:p>
        </p:txBody>
      </p:sp>
      <p:pic>
        <p:nvPicPr>
          <p:cNvPr id="328" name="Google Shape;328;gd5a7550bdb_0_99"/>
          <p:cNvPicPr preferRelativeResize="0"/>
          <p:nvPr/>
        </p:nvPicPr>
        <p:blipFill>
          <a:blip r:embed="rId3">
            <a:alphaModFix/>
          </a:blip>
          <a:stretch>
            <a:fillRect/>
          </a:stretch>
        </p:blipFill>
        <p:spPr>
          <a:xfrm>
            <a:off x="11359550" y="3421953"/>
            <a:ext cx="12185299" cy="9214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d5a7550bdb_0_110"/>
          <p:cNvSpPr txBox="1"/>
          <p:nvPr/>
        </p:nvSpPr>
        <p:spPr>
          <a:xfrm>
            <a:off x="4870475" y="584225"/>
            <a:ext cx="146367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Real-Time Prediction</a:t>
            </a:r>
            <a:endParaRPr sz="11500"/>
          </a:p>
        </p:txBody>
      </p:sp>
      <p:sp>
        <p:nvSpPr>
          <p:cNvPr id="334" name="Google Shape;334;gd5a7550bdb_0_110"/>
          <p:cNvSpPr txBox="1"/>
          <p:nvPr/>
        </p:nvSpPr>
        <p:spPr>
          <a:xfrm>
            <a:off x="4499319" y="11454544"/>
            <a:ext cx="739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335" name="Google Shape;335;gd5a7550bdb_0_110"/>
          <p:cNvSpPr txBox="1"/>
          <p:nvPr/>
        </p:nvSpPr>
        <p:spPr>
          <a:xfrm>
            <a:off x="15566019" y="11557519"/>
            <a:ext cx="7392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000">
              <a:solidFill>
                <a:schemeClr val="dk2"/>
              </a:solidFill>
              <a:latin typeface="Nunito"/>
              <a:ea typeface="Nunito"/>
              <a:cs typeface="Nunito"/>
              <a:sym typeface="Nunito"/>
            </a:endParaRPr>
          </a:p>
        </p:txBody>
      </p:sp>
      <p:sp>
        <p:nvSpPr>
          <p:cNvPr id="336" name="Google Shape;336;gd5a7550bdb_0_110"/>
          <p:cNvSpPr txBox="1"/>
          <p:nvPr/>
        </p:nvSpPr>
        <p:spPr>
          <a:xfrm>
            <a:off x="1081625" y="3316050"/>
            <a:ext cx="9363300" cy="9402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4800">
                <a:solidFill>
                  <a:srgbClr val="1B243B"/>
                </a:solidFill>
                <a:latin typeface="Nunito"/>
                <a:ea typeface="Nunito"/>
                <a:cs typeface="Nunito"/>
                <a:sym typeface="Nunito"/>
              </a:rPr>
              <a:t>To make predictions in real time:</a:t>
            </a:r>
            <a:endParaRPr sz="48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t/>
            </a:r>
            <a:endParaRPr sz="4800">
              <a:solidFill>
                <a:srgbClr val="1B243B"/>
              </a:solidFill>
              <a:latin typeface="Nunito"/>
              <a:ea typeface="Nunito"/>
              <a:cs typeface="Nunito"/>
              <a:sym typeface="Nunito"/>
            </a:endParaRPr>
          </a:p>
          <a:p>
            <a:pPr indent="-425450" lvl="0" marL="457200" rtl="0" algn="l">
              <a:lnSpc>
                <a:spcPct val="115000"/>
              </a:lnSpc>
              <a:spcBef>
                <a:spcPts val="0"/>
              </a:spcBef>
              <a:spcAft>
                <a:spcPts val="0"/>
              </a:spcAft>
              <a:buClr>
                <a:srgbClr val="1B243B"/>
              </a:buClr>
              <a:buSzPts val="3100"/>
              <a:buFont typeface="Nunito"/>
              <a:buChar char="●"/>
            </a:pPr>
            <a:r>
              <a:rPr lang="en-US" sz="3100">
                <a:solidFill>
                  <a:srgbClr val="1B243B"/>
                </a:solidFill>
                <a:latin typeface="Nunito"/>
                <a:ea typeface="Nunito"/>
                <a:cs typeface="Nunito"/>
                <a:sym typeface="Nunito"/>
              </a:rPr>
              <a:t>Built a pipeline to stream live data from a seismometer on Kilauea, Hawaii because the volcano produces a lot of earthquakes</a:t>
            </a:r>
            <a:endParaRPr sz="31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t/>
            </a:r>
            <a:endParaRPr sz="3100"/>
          </a:p>
          <a:p>
            <a:pPr indent="-425450" lvl="0" marL="457200" rtl="0" algn="l">
              <a:lnSpc>
                <a:spcPct val="115000"/>
              </a:lnSpc>
              <a:spcBef>
                <a:spcPts val="0"/>
              </a:spcBef>
              <a:spcAft>
                <a:spcPts val="0"/>
              </a:spcAft>
              <a:buSzPts val="3100"/>
              <a:buChar char="●"/>
            </a:pPr>
            <a:r>
              <a:rPr lang="en-US" sz="3100">
                <a:solidFill>
                  <a:srgbClr val="1B243B"/>
                </a:solidFill>
                <a:latin typeface="Nunito"/>
                <a:ea typeface="Nunito"/>
                <a:cs typeface="Nunito"/>
                <a:sym typeface="Nunito"/>
              </a:rPr>
              <a:t>Create an image every ~15 seconds, send to S3 bucket</a:t>
            </a:r>
            <a:endParaRPr sz="3100">
              <a:solidFill>
                <a:srgbClr val="1B243B"/>
              </a:solidFill>
              <a:latin typeface="Nunito"/>
              <a:ea typeface="Nunito"/>
              <a:cs typeface="Nunito"/>
              <a:sym typeface="Nunito"/>
            </a:endParaRPr>
          </a:p>
          <a:p>
            <a:pPr indent="0" lvl="0" marL="457200" rtl="0" algn="l">
              <a:lnSpc>
                <a:spcPct val="115000"/>
              </a:lnSpc>
              <a:spcBef>
                <a:spcPts val="0"/>
              </a:spcBef>
              <a:spcAft>
                <a:spcPts val="0"/>
              </a:spcAft>
              <a:buNone/>
            </a:pPr>
            <a:r>
              <a:t/>
            </a:r>
            <a:endParaRPr sz="3100">
              <a:solidFill>
                <a:srgbClr val="1B243B"/>
              </a:solidFill>
              <a:latin typeface="Nunito"/>
              <a:ea typeface="Nunito"/>
              <a:cs typeface="Nunito"/>
              <a:sym typeface="Nunito"/>
            </a:endParaRPr>
          </a:p>
          <a:p>
            <a:pPr indent="-425450" lvl="0" marL="457200" rtl="0" algn="l">
              <a:lnSpc>
                <a:spcPct val="115000"/>
              </a:lnSpc>
              <a:spcBef>
                <a:spcPts val="0"/>
              </a:spcBef>
              <a:spcAft>
                <a:spcPts val="0"/>
              </a:spcAft>
              <a:buSzPts val="3100"/>
              <a:buChar char="●"/>
            </a:pPr>
            <a:r>
              <a:rPr lang="en-US" sz="3100">
                <a:solidFill>
                  <a:srgbClr val="1B243B"/>
                </a:solidFill>
                <a:latin typeface="Nunito"/>
                <a:ea typeface="Nunito"/>
                <a:cs typeface="Nunito"/>
                <a:sym typeface="Nunito"/>
              </a:rPr>
              <a:t>S3 bucket triggers the Lambda function, runs the model and predicts image class</a:t>
            </a:r>
            <a:endParaRPr sz="3100">
              <a:solidFill>
                <a:srgbClr val="1B243B"/>
              </a:solidFill>
              <a:latin typeface="Nunito"/>
              <a:ea typeface="Nunito"/>
              <a:cs typeface="Nunito"/>
              <a:sym typeface="Nunito"/>
            </a:endParaRPr>
          </a:p>
          <a:p>
            <a:pPr indent="0" lvl="0" marL="457200" rtl="0" algn="l">
              <a:lnSpc>
                <a:spcPct val="115000"/>
              </a:lnSpc>
              <a:spcBef>
                <a:spcPts val="0"/>
              </a:spcBef>
              <a:spcAft>
                <a:spcPts val="0"/>
              </a:spcAft>
              <a:buNone/>
            </a:pPr>
            <a:r>
              <a:t/>
            </a:r>
            <a:endParaRPr sz="3100">
              <a:solidFill>
                <a:srgbClr val="1B243B"/>
              </a:solidFill>
              <a:latin typeface="Nunito"/>
              <a:ea typeface="Nunito"/>
              <a:cs typeface="Nunito"/>
              <a:sym typeface="Nunito"/>
            </a:endParaRPr>
          </a:p>
          <a:p>
            <a:pPr indent="-425450" lvl="0" marL="457200" rtl="0" algn="l">
              <a:lnSpc>
                <a:spcPct val="115000"/>
              </a:lnSpc>
              <a:spcBef>
                <a:spcPts val="0"/>
              </a:spcBef>
              <a:spcAft>
                <a:spcPts val="0"/>
              </a:spcAft>
              <a:buClr>
                <a:srgbClr val="1B243B"/>
              </a:buClr>
              <a:buSzPts val="3100"/>
              <a:buFont typeface="Nunito"/>
              <a:buChar char="●"/>
            </a:pPr>
            <a:r>
              <a:rPr lang="en-US" sz="3100">
                <a:solidFill>
                  <a:srgbClr val="1B243B"/>
                </a:solidFill>
                <a:latin typeface="Nunito"/>
                <a:ea typeface="Nunito"/>
                <a:cs typeface="Nunito"/>
                <a:sym typeface="Nunito"/>
              </a:rPr>
              <a:t>Compare model predictions to USGS public website</a:t>
            </a:r>
            <a:endParaRPr sz="31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t/>
            </a:r>
            <a:endParaRPr b="1" sz="3100">
              <a:solidFill>
                <a:srgbClr val="1B243B"/>
              </a:solidFill>
              <a:latin typeface="Nunito"/>
              <a:ea typeface="Nunito"/>
              <a:cs typeface="Nunito"/>
              <a:sym typeface="Nunito"/>
            </a:endParaRPr>
          </a:p>
          <a:p>
            <a:pPr indent="0" lvl="0" marL="0" marR="0" rtl="0" algn="l">
              <a:spcBef>
                <a:spcPts val="0"/>
              </a:spcBef>
              <a:spcAft>
                <a:spcPts val="0"/>
              </a:spcAft>
              <a:buNone/>
            </a:pPr>
            <a:r>
              <a:t/>
            </a:r>
            <a:endParaRPr sz="3100">
              <a:solidFill>
                <a:schemeClr val="dk2"/>
              </a:solidFill>
              <a:latin typeface="Nunito"/>
              <a:ea typeface="Nunito"/>
              <a:cs typeface="Nunito"/>
              <a:sym typeface="Nunito"/>
            </a:endParaRPr>
          </a:p>
        </p:txBody>
      </p:sp>
      <p:pic>
        <p:nvPicPr>
          <p:cNvPr id="337" name="Google Shape;337;gd5a7550bdb_0_110"/>
          <p:cNvPicPr preferRelativeResize="0"/>
          <p:nvPr/>
        </p:nvPicPr>
        <p:blipFill>
          <a:blip r:embed="rId3">
            <a:alphaModFix/>
          </a:blip>
          <a:stretch>
            <a:fillRect/>
          </a:stretch>
        </p:blipFill>
        <p:spPr>
          <a:xfrm>
            <a:off x="11715625" y="3555862"/>
            <a:ext cx="11576749" cy="8554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d5a7550bdb_0_132"/>
          <p:cNvSpPr txBox="1"/>
          <p:nvPr/>
        </p:nvSpPr>
        <p:spPr>
          <a:xfrm>
            <a:off x="4870475" y="584225"/>
            <a:ext cx="146367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Real-Time Prediction</a:t>
            </a:r>
            <a:endParaRPr sz="11500"/>
          </a:p>
        </p:txBody>
      </p:sp>
      <p:sp>
        <p:nvSpPr>
          <p:cNvPr id="343" name="Google Shape;343;gd5a7550bdb_0_132"/>
          <p:cNvSpPr txBox="1"/>
          <p:nvPr/>
        </p:nvSpPr>
        <p:spPr>
          <a:xfrm>
            <a:off x="4499319" y="11454544"/>
            <a:ext cx="739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344" name="Google Shape;344;gd5a7550bdb_0_132"/>
          <p:cNvSpPr txBox="1"/>
          <p:nvPr/>
        </p:nvSpPr>
        <p:spPr>
          <a:xfrm>
            <a:off x="15566019" y="11557519"/>
            <a:ext cx="7392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000">
              <a:solidFill>
                <a:schemeClr val="dk2"/>
              </a:solidFill>
              <a:latin typeface="Nunito"/>
              <a:ea typeface="Nunito"/>
              <a:cs typeface="Nunito"/>
              <a:sym typeface="Nunito"/>
            </a:endParaRPr>
          </a:p>
        </p:txBody>
      </p:sp>
      <p:sp>
        <p:nvSpPr>
          <p:cNvPr id="345" name="Google Shape;345;gd5a7550bdb_0_132"/>
          <p:cNvSpPr txBox="1"/>
          <p:nvPr/>
        </p:nvSpPr>
        <p:spPr>
          <a:xfrm>
            <a:off x="13253250" y="3761275"/>
            <a:ext cx="9586500" cy="1217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3400">
                <a:solidFill>
                  <a:srgbClr val="1B243B"/>
                </a:solidFill>
                <a:latin typeface="Nunito"/>
                <a:ea typeface="Nunito"/>
                <a:cs typeface="Nunito"/>
                <a:sym typeface="Nunito"/>
              </a:rPr>
              <a:t>Network: HV | Station: AHUD | Channel: EHZ</a:t>
            </a:r>
            <a:endParaRPr b="1" sz="3400">
              <a:solidFill>
                <a:srgbClr val="1B243B"/>
              </a:solidFill>
              <a:latin typeface="Nunito"/>
              <a:ea typeface="Nunito"/>
              <a:cs typeface="Nunito"/>
              <a:sym typeface="Nunito"/>
            </a:endParaRPr>
          </a:p>
          <a:p>
            <a:pPr indent="0" lvl="0" marL="0" marR="0" rtl="0" algn="l">
              <a:spcBef>
                <a:spcPts val="0"/>
              </a:spcBef>
              <a:spcAft>
                <a:spcPts val="0"/>
              </a:spcAft>
              <a:buNone/>
            </a:pPr>
            <a:r>
              <a:t/>
            </a:r>
            <a:endParaRPr sz="3400">
              <a:solidFill>
                <a:schemeClr val="dk2"/>
              </a:solidFill>
              <a:latin typeface="Nunito"/>
              <a:ea typeface="Nunito"/>
              <a:cs typeface="Nunito"/>
              <a:sym typeface="Nunito"/>
            </a:endParaRPr>
          </a:p>
        </p:txBody>
      </p:sp>
      <p:pic>
        <p:nvPicPr>
          <p:cNvPr id="346" name="Google Shape;346;gd5a7550bdb_0_132" title="spectrogram_slideshow_2.mp4">
            <a:hlinkClick r:id="rId3"/>
          </p:cNvPr>
          <p:cNvPicPr preferRelativeResize="0"/>
          <p:nvPr/>
        </p:nvPicPr>
        <p:blipFill>
          <a:blip r:embed="rId4">
            <a:alphaModFix/>
          </a:blip>
          <a:stretch>
            <a:fillRect/>
          </a:stretch>
        </p:blipFill>
        <p:spPr>
          <a:xfrm>
            <a:off x="13099350" y="4601238"/>
            <a:ext cx="9329634" cy="6171069"/>
          </a:xfrm>
          <a:prstGeom prst="rect">
            <a:avLst/>
          </a:prstGeom>
          <a:noFill/>
          <a:ln>
            <a:noFill/>
          </a:ln>
        </p:spPr>
      </p:pic>
      <p:sp>
        <p:nvSpPr>
          <p:cNvPr id="347" name="Google Shape;347;gd5a7550bdb_0_132"/>
          <p:cNvSpPr txBox="1"/>
          <p:nvPr/>
        </p:nvSpPr>
        <p:spPr>
          <a:xfrm>
            <a:off x="1081625" y="3316050"/>
            <a:ext cx="9363300" cy="9402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4800">
                <a:solidFill>
                  <a:srgbClr val="1B243B"/>
                </a:solidFill>
                <a:latin typeface="Nunito"/>
                <a:ea typeface="Nunito"/>
                <a:cs typeface="Nunito"/>
                <a:sym typeface="Nunito"/>
              </a:rPr>
              <a:t>To make predictions in real time:</a:t>
            </a:r>
            <a:endParaRPr sz="48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t/>
            </a:r>
            <a:endParaRPr sz="4800">
              <a:solidFill>
                <a:srgbClr val="1B243B"/>
              </a:solidFill>
              <a:latin typeface="Nunito"/>
              <a:ea typeface="Nunito"/>
              <a:cs typeface="Nunito"/>
              <a:sym typeface="Nunito"/>
            </a:endParaRPr>
          </a:p>
          <a:p>
            <a:pPr indent="-425450" lvl="0" marL="457200" rtl="0" algn="l">
              <a:lnSpc>
                <a:spcPct val="115000"/>
              </a:lnSpc>
              <a:spcBef>
                <a:spcPts val="0"/>
              </a:spcBef>
              <a:spcAft>
                <a:spcPts val="0"/>
              </a:spcAft>
              <a:buClr>
                <a:srgbClr val="1B243B"/>
              </a:buClr>
              <a:buSzPts val="3100"/>
              <a:buFont typeface="Nunito"/>
              <a:buChar char="●"/>
            </a:pPr>
            <a:r>
              <a:rPr lang="en-US" sz="3100">
                <a:solidFill>
                  <a:srgbClr val="1B243B"/>
                </a:solidFill>
                <a:latin typeface="Nunito"/>
                <a:ea typeface="Nunito"/>
                <a:cs typeface="Nunito"/>
                <a:sym typeface="Nunito"/>
              </a:rPr>
              <a:t>Built a pipeline to stream live data from a seismometer on Kilauea, Hawaii because the volcano produces a lot of earthquakes</a:t>
            </a:r>
            <a:endParaRPr sz="31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t/>
            </a:r>
            <a:endParaRPr sz="3100"/>
          </a:p>
          <a:p>
            <a:pPr indent="-425450" lvl="0" marL="457200" rtl="0" algn="l">
              <a:lnSpc>
                <a:spcPct val="115000"/>
              </a:lnSpc>
              <a:spcBef>
                <a:spcPts val="0"/>
              </a:spcBef>
              <a:spcAft>
                <a:spcPts val="0"/>
              </a:spcAft>
              <a:buSzPts val="3100"/>
              <a:buChar char="●"/>
            </a:pPr>
            <a:r>
              <a:rPr lang="en-US" sz="3100">
                <a:solidFill>
                  <a:srgbClr val="1B243B"/>
                </a:solidFill>
                <a:latin typeface="Nunito"/>
                <a:ea typeface="Nunito"/>
                <a:cs typeface="Nunito"/>
                <a:sym typeface="Nunito"/>
              </a:rPr>
              <a:t>Create an image every ~15 seconds, send to S3 bucket</a:t>
            </a:r>
            <a:endParaRPr sz="3100">
              <a:solidFill>
                <a:srgbClr val="1B243B"/>
              </a:solidFill>
              <a:latin typeface="Nunito"/>
              <a:ea typeface="Nunito"/>
              <a:cs typeface="Nunito"/>
              <a:sym typeface="Nunito"/>
            </a:endParaRPr>
          </a:p>
          <a:p>
            <a:pPr indent="0" lvl="0" marL="457200" rtl="0" algn="l">
              <a:lnSpc>
                <a:spcPct val="115000"/>
              </a:lnSpc>
              <a:spcBef>
                <a:spcPts val="0"/>
              </a:spcBef>
              <a:spcAft>
                <a:spcPts val="0"/>
              </a:spcAft>
              <a:buNone/>
            </a:pPr>
            <a:r>
              <a:t/>
            </a:r>
            <a:endParaRPr sz="3100">
              <a:solidFill>
                <a:srgbClr val="1B243B"/>
              </a:solidFill>
              <a:latin typeface="Nunito"/>
              <a:ea typeface="Nunito"/>
              <a:cs typeface="Nunito"/>
              <a:sym typeface="Nunito"/>
            </a:endParaRPr>
          </a:p>
          <a:p>
            <a:pPr indent="-425450" lvl="0" marL="457200" rtl="0" algn="l">
              <a:lnSpc>
                <a:spcPct val="115000"/>
              </a:lnSpc>
              <a:spcBef>
                <a:spcPts val="0"/>
              </a:spcBef>
              <a:spcAft>
                <a:spcPts val="0"/>
              </a:spcAft>
              <a:buSzPts val="3100"/>
              <a:buChar char="●"/>
            </a:pPr>
            <a:r>
              <a:rPr lang="en-US" sz="3100">
                <a:solidFill>
                  <a:srgbClr val="1B243B"/>
                </a:solidFill>
                <a:latin typeface="Nunito"/>
                <a:ea typeface="Nunito"/>
                <a:cs typeface="Nunito"/>
                <a:sym typeface="Nunito"/>
              </a:rPr>
              <a:t>S3 bucket triggers the Lambda function, runs the model and predicts image class</a:t>
            </a:r>
            <a:endParaRPr sz="3100">
              <a:solidFill>
                <a:srgbClr val="1B243B"/>
              </a:solidFill>
              <a:latin typeface="Nunito"/>
              <a:ea typeface="Nunito"/>
              <a:cs typeface="Nunito"/>
              <a:sym typeface="Nunito"/>
            </a:endParaRPr>
          </a:p>
          <a:p>
            <a:pPr indent="0" lvl="0" marL="457200" rtl="0" algn="l">
              <a:lnSpc>
                <a:spcPct val="115000"/>
              </a:lnSpc>
              <a:spcBef>
                <a:spcPts val="0"/>
              </a:spcBef>
              <a:spcAft>
                <a:spcPts val="0"/>
              </a:spcAft>
              <a:buNone/>
            </a:pPr>
            <a:r>
              <a:t/>
            </a:r>
            <a:endParaRPr sz="3100">
              <a:solidFill>
                <a:srgbClr val="1B243B"/>
              </a:solidFill>
              <a:latin typeface="Nunito"/>
              <a:ea typeface="Nunito"/>
              <a:cs typeface="Nunito"/>
              <a:sym typeface="Nunito"/>
            </a:endParaRPr>
          </a:p>
          <a:p>
            <a:pPr indent="-425450" lvl="0" marL="457200" rtl="0" algn="l">
              <a:lnSpc>
                <a:spcPct val="115000"/>
              </a:lnSpc>
              <a:spcBef>
                <a:spcPts val="0"/>
              </a:spcBef>
              <a:spcAft>
                <a:spcPts val="0"/>
              </a:spcAft>
              <a:buClr>
                <a:srgbClr val="1B243B"/>
              </a:buClr>
              <a:buSzPts val="3100"/>
              <a:buFont typeface="Nunito"/>
              <a:buChar char="●"/>
            </a:pPr>
            <a:r>
              <a:rPr lang="en-US" sz="3100">
                <a:solidFill>
                  <a:srgbClr val="1B243B"/>
                </a:solidFill>
                <a:latin typeface="Nunito"/>
                <a:ea typeface="Nunito"/>
                <a:cs typeface="Nunito"/>
                <a:sym typeface="Nunito"/>
              </a:rPr>
              <a:t>Compare model predictions to USGS public website</a:t>
            </a:r>
            <a:endParaRPr sz="3100">
              <a:solidFill>
                <a:srgbClr val="1B243B"/>
              </a:solidFill>
              <a:latin typeface="Nunito"/>
              <a:ea typeface="Nunito"/>
              <a:cs typeface="Nunito"/>
              <a:sym typeface="Nunito"/>
            </a:endParaRPr>
          </a:p>
          <a:p>
            <a:pPr indent="0" lvl="0" marL="0" rtl="0" algn="l">
              <a:lnSpc>
                <a:spcPct val="115000"/>
              </a:lnSpc>
              <a:spcBef>
                <a:spcPts val="0"/>
              </a:spcBef>
              <a:spcAft>
                <a:spcPts val="0"/>
              </a:spcAft>
              <a:buNone/>
            </a:pPr>
            <a:r>
              <a:t/>
            </a:r>
            <a:endParaRPr b="1" sz="3100">
              <a:solidFill>
                <a:srgbClr val="1B243B"/>
              </a:solidFill>
              <a:latin typeface="Nunito"/>
              <a:ea typeface="Nunito"/>
              <a:cs typeface="Nunito"/>
              <a:sym typeface="Nunito"/>
            </a:endParaRPr>
          </a:p>
          <a:p>
            <a:pPr indent="0" lvl="0" marL="0" marR="0" rtl="0" algn="l">
              <a:spcBef>
                <a:spcPts val="0"/>
              </a:spcBef>
              <a:spcAft>
                <a:spcPts val="0"/>
              </a:spcAft>
              <a:buNone/>
            </a:pPr>
            <a:r>
              <a:t/>
            </a:r>
            <a:endParaRPr sz="31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d5a7550bdb_0_209"/>
          <p:cNvSpPr txBox="1"/>
          <p:nvPr/>
        </p:nvSpPr>
        <p:spPr>
          <a:xfrm>
            <a:off x="2665300" y="4689900"/>
            <a:ext cx="8222400" cy="65571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5000">
                <a:solidFill>
                  <a:schemeClr val="dk2"/>
                </a:solidFill>
                <a:latin typeface="Nunito"/>
                <a:ea typeface="Nunito"/>
                <a:cs typeface="Nunito"/>
                <a:sym typeface="Nunito"/>
              </a:rPr>
              <a:t>AWS</a:t>
            </a:r>
            <a:endParaRPr b="1" sz="15000">
              <a:solidFill>
                <a:schemeClr val="dk2"/>
              </a:solidFill>
              <a:latin typeface="Nunito"/>
              <a:ea typeface="Nunito"/>
              <a:cs typeface="Nunito"/>
              <a:sym typeface="Nunito"/>
            </a:endParaRPr>
          </a:p>
          <a:p>
            <a:pPr indent="0" lvl="0" marL="0" marR="0" rtl="0" algn="l">
              <a:lnSpc>
                <a:spcPct val="93333"/>
              </a:lnSpc>
              <a:spcBef>
                <a:spcPts val="0"/>
              </a:spcBef>
              <a:spcAft>
                <a:spcPts val="0"/>
              </a:spcAft>
              <a:buNone/>
            </a:pPr>
            <a:r>
              <a:rPr b="1" lang="en-US" sz="15000">
                <a:solidFill>
                  <a:schemeClr val="dk2"/>
                </a:solidFill>
                <a:latin typeface="Nunito"/>
                <a:ea typeface="Nunito"/>
                <a:cs typeface="Nunito"/>
                <a:sym typeface="Nunito"/>
              </a:rPr>
              <a:t>Lambda Demo</a:t>
            </a:r>
            <a:endParaRPr sz="15000"/>
          </a:p>
        </p:txBody>
      </p:sp>
      <p:sp>
        <p:nvSpPr>
          <p:cNvPr id="353" name="Google Shape;353;gd5a7550bdb_0_209"/>
          <p:cNvSpPr txBox="1"/>
          <p:nvPr/>
        </p:nvSpPr>
        <p:spPr>
          <a:xfrm>
            <a:off x="4499319" y="11454544"/>
            <a:ext cx="739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354" name="Google Shape;354;gd5a7550bdb_0_209"/>
          <p:cNvSpPr txBox="1"/>
          <p:nvPr/>
        </p:nvSpPr>
        <p:spPr>
          <a:xfrm>
            <a:off x="15566019" y="11557519"/>
            <a:ext cx="7392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000">
              <a:solidFill>
                <a:schemeClr val="dk2"/>
              </a:solidFill>
              <a:latin typeface="Nunito"/>
              <a:ea typeface="Nunito"/>
              <a:cs typeface="Nunito"/>
              <a:sym typeface="Nunito"/>
            </a:endParaRPr>
          </a:p>
        </p:txBody>
      </p:sp>
      <p:pic>
        <p:nvPicPr>
          <p:cNvPr id="355" name="Google Shape;355;gd5a7550bdb_0_209"/>
          <p:cNvPicPr preferRelativeResize="0"/>
          <p:nvPr/>
        </p:nvPicPr>
        <p:blipFill rotWithShape="1">
          <a:blip r:embed="rId3">
            <a:alphaModFix/>
          </a:blip>
          <a:srcRect b="6838" l="0" r="0" t="0"/>
          <a:stretch/>
        </p:blipFill>
        <p:spPr>
          <a:xfrm>
            <a:off x="13429525" y="-7750"/>
            <a:ext cx="10948124" cy="13715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d5a7550bdb_0_120"/>
          <p:cNvSpPr txBox="1"/>
          <p:nvPr/>
        </p:nvSpPr>
        <p:spPr>
          <a:xfrm>
            <a:off x="2665300" y="4689900"/>
            <a:ext cx="82224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5000">
                <a:solidFill>
                  <a:schemeClr val="dk2"/>
                </a:solidFill>
                <a:latin typeface="Nunito"/>
                <a:ea typeface="Nunito"/>
                <a:cs typeface="Nunito"/>
                <a:sym typeface="Nunito"/>
              </a:rPr>
              <a:t>Thanks!</a:t>
            </a:r>
            <a:endParaRPr sz="15000"/>
          </a:p>
        </p:txBody>
      </p:sp>
      <p:sp>
        <p:nvSpPr>
          <p:cNvPr id="361" name="Google Shape;361;gd5a7550bdb_0_120"/>
          <p:cNvSpPr txBox="1"/>
          <p:nvPr/>
        </p:nvSpPr>
        <p:spPr>
          <a:xfrm>
            <a:off x="4499319" y="11454544"/>
            <a:ext cx="739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362" name="Google Shape;362;gd5a7550bdb_0_120"/>
          <p:cNvSpPr txBox="1"/>
          <p:nvPr/>
        </p:nvSpPr>
        <p:spPr>
          <a:xfrm>
            <a:off x="15566019" y="11557519"/>
            <a:ext cx="7392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000">
              <a:solidFill>
                <a:schemeClr val="dk2"/>
              </a:solidFill>
              <a:latin typeface="Nunito"/>
              <a:ea typeface="Nunito"/>
              <a:cs typeface="Nunito"/>
              <a:sym typeface="Nunito"/>
            </a:endParaRPr>
          </a:p>
        </p:txBody>
      </p:sp>
      <p:sp>
        <p:nvSpPr>
          <p:cNvPr id="363" name="Google Shape;363;gd5a7550bdb_0_120"/>
          <p:cNvSpPr txBox="1"/>
          <p:nvPr/>
        </p:nvSpPr>
        <p:spPr>
          <a:xfrm>
            <a:off x="4327175" y="6937200"/>
            <a:ext cx="5541600" cy="1482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4200">
                <a:solidFill>
                  <a:schemeClr val="accent2"/>
                </a:solidFill>
                <a:latin typeface="Nunito"/>
                <a:ea typeface="Nunito"/>
                <a:cs typeface="Nunito"/>
                <a:sym typeface="Nunito"/>
              </a:rPr>
              <a:t>Any questions?</a:t>
            </a:r>
            <a:endParaRPr b="1" sz="4200">
              <a:solidFill>
                <a:schemeClr val="accent2"/>
              </a:solidFill>
              <a:latin typeface="Nunito"/>
              <a:ea typeface="Nunito"/>
              <a:cs typeface="Nunito"/>
              <a:sym typeface="Nunito"/>
            </a:endParaRPr>
          </a:p>
          <a:p>
            <a:pPr indent="0" lvl="0" marL="0" marR="0" rtl="0" algn="l">
              <a:spcBef>
                <a:spcPts val="0"/>
              </a:spcBef>
              <a:spcAft>
                <a:spcPts val="0"/>
              </a:spcAft>
              <a:buNone/>
            </a:pPr>
            <a:r>
              <a:t/>
            </a:r>
            <a:endParaRPr b="1" sz="4200">
              <a:solidFill>
                <a:schemeClr val="accent2"/>
              </a:solidFill>
              <a:latin typeface="Nunito"/>
              <a:ea typeface="Nunito"/>
              <a:cs typeface="Nunito"/>
              <a:sym typeface="Nunito"/>
            </a:endParaRPr>
          </a:p>
        </p:txBody>
      </p:sp>
      <p:pic>
        <p:nvPicPr>
          <p:cNvPr id="364" name="Google Shape;364;gd5a7550bdb_0_120"/>
          <p:cNvPicPr preferRelativeResize="0"/>
          <p:nvPr/>
        </p:nvPicPr>
        <p:blipFill rotWithShape="1">
          <a:blip r:embed="rId3">
            <a:alphaModFix/>
          </a:blip>
          <a:srcRect b="6838" l="0" r="0" t="0"/>
          <a:stretch/>
        </p:blipFill>
        <p:spPr>
          <a:xfrm>
            <a:off x="13429525" y="-7750"/>
            <a:ext cx="10948124" cy="13715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d5a7550bdb_0_183"/>
          <p:cNvSpPr txBox="1"/>
          <p:nvPr/>
        </p:nvSpPr>
        <p:spPr>
          <a:xfrm>
            <a:off x="2665300" y="4689900"/>
            <a:ext cx="119835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5000">
                <a:solidFill>
                  <a:schemeClr val="dk2"/>
                </a:solidFill>
                <a:latin typeface="Nunito"/>
                <a:ea typeface="Nunito"/>
                <a:cs typeface="Nunito"/>
                <a:sym typeface="Nunito"/>
              </a:rPr>
              <a:t>Appendices</a:t>
            </a:r>
            <a:endParaRPr sz="15000"/>
          </a:p>
        </p:txBody>
      </p:sp>
      <p:sp>
        <p:nvSpPr>
          <p:cNvPr id="370" name="Google Shape;370;gd5a7550bdb_0_183"/>
          <p:cNvSpPr txBox="1"/>
          <p:nvPr/>
        </p:nvSpPr>
        <p:spPr>
          <a:xfrm>
            <a:off x="4499319" y="11454544"/>
            <a:ext cx="739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371" name="Google Shape;371;gd5a7550bdb_0_183"/>
          <p:cNvSpPr txBox="1"/>
          <p:nvPr/>
        </p:nvSpPr>
        <p:spPr>
          <a:xfrm>
            <a:off x="15566019" y="11557519"/>
            <a:ext cx="7392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000">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7"/>
          <p:cNvSpPr txBox="1"/>
          <p:nvPr/>
        </p:nvSpPr>
        <p:spPr>
          <a:xfrm>
            <a:off x="524600" y="606700"/>
            <a:ext cx="144237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More EDA</a:t>
            </a:r>
            <a:endParaRPr sz="11500"/>
          </a:p>
        </p:txBody>
      </p:sp>
      <p:pic>
        <p:nvPicPr>
          <p:cNvPr id="377" name="Google Shape;377;p7"/>
          <p:cNvPicPr preferRelativeResize="0"/>
          <p:nvPr/>
        </p:nvPicPr>
        <p:blipFill>
          <a:blip r:embed="rId3">
            <a:alphaModFix/>
          </a:blip>
          <a:stretch>
            <a:fillRect/>
          </a:stretch>
        </p:blipFill>
        <p:spPr>
          <a:xfrm>
            <a:off x="1812588" y="3640013"/>
            <a:ext cx="21248077" cy="6640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d5a7550bdb_0_201"/>
          <p:cNvSpPr txBox="1"/>
          <p:nvPr/>
        </p:nvSpPr>
        <p:spPr>
          <a:xfrm>
            <a:off x="524600" y="606700"/>
            <a:ext cx="144237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More EDA</a:t>
            </a:r>
            <a:endParaRPr sz="11500"/>
          </a:p>
        </p:txBody>
      </p:sp>
      <p:pic>
        <p:nvPicPr>
          <p:cNvPr id="383" name="Google Shape;383;gd5a7550bdb_0_201"/>
          <p:cNvPicPr preferRelativeResize="0"/>
          <p:nvPr/>
        </p:nvPicPr>
        <p:blipFill>
          <a:blip r:embed="rId3">
            <a:alphaModFix/>
          </a:blip>
          <a:stretch>
            <a:fillRect/>
          </a:stretch>
        </p:blipFill>
        <p:spPr>
          <a:xfrm>
            <a:off x="2149300" y="3553075"/>
            <a:ext cx="19884924" cy="7874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d5a7550bdb_0_192"/>
          <p:cNvSpPr txBox="1"/>
          <p:nvPr/>
        </p:nvSpPr>
        <p:spPr>
          <a:xfrm>
            <a:off x="524600" y="606700"/>
            <a:ext cx="144237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CNN Results</a:t>
            </a:r>
            <a:endParaRPr sz="11500"/>
          </a:p>
        </p:txBody>
      </p:sp>
      <p:pic>
        <p:nvPicPr>
          <p:cNvPr id="389" name="Google Shape;389;gd5a7550bdb_0_192"/>
          <p:cNvPicPr preferRelativeResize="0"/>
          <p:nvPr/>
        </p:nvPicPr>
        <p:blipFill rotWithShape="1">
          <a:blip r:embed="rId3">
            <a:alphaModFix/>
          </a:blip>
          <a:srcRect b="0" l="0" r="0" t="0"/>
          <a:stretch/>
        </p:blipFill>
        <p:spPr>
          <a:xfrm>
            <a:off x="524599" y="4873450"/>
            <a:ext cx="11348251" cy="8338525"/>
          </a:xfrm>
          <a:prstGeom prst="rect">
            <a:avLst/>
          </a:prstGeom>
          <a:noFill/>
          <a:ln>
            <a:noFill/>
          </a:ln>
        </p:spPr>
      </p:pic>
      <p:pic>
        <p:nvPicPr>
          <p:cNvPr id="390" name="Google Shape;390;gd5a7550bdb_0_192"/>
          <p:cNvPicPr preferRelativeResize="0"/>
          <p:nvPr/>
        </p:nvPicPr>
        <p:blipFill rotWithShape="1">
          <a:blip r:embed="rId4">
            <a:alphaModFix/>
          </a:blip>
          <a:srcRect b="0" l="0" r="0" t="0"/>
          <a:stretch/>
        </p:blipFill>
        <p:spPr>
          <a:xfrm>
            <a:off x="14013559" y="4873458"/>
            <a:ext cx="8338515" cy="8338515"/>
          </a:xfrm>
          <a:prstGeom prst="rect">
            <a:avLst/>
          </a:prstGeom>
          <a:noFill/>
          <a:ln>
            <a:noFill/>
          </a:ln>
        </p:spPr>
      </p:pic>
      <p:sp>
        <p:nvSpPr>
          <p:cNvPr id="391" name="Google Shape;391;gd5a7550bdb_0_192"/>
          <p:cNvSpPr txBox="1"/>
          <p:nvPr/>
        </p:nvSpPr>
        <p:spPr>
          <a:xfrm>
            <a:off x="3754039" y="3551298"/>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Class Prediction</a:t>
            </a:r>
            <a:endParaRPr/>
          </a:p>
        </p:txBody>
      </p:sp>
      <p:sp>
        <p:nvSpPr>
          <p:cNvPr id="392" name="Google Shape;392;gd5a7550bdb_0_192"/>
          <p:cNvSpPr txBox="1"/>
          <p:nvPr/>
        </p:nvSpPr>
        <p:spPr>
          <a:xfrm>
            <a:off x="14807402" y="3551300"/>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Magnitude Prediction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
          <p:cNvSpPr/>
          <p:nvPr/>
        </p:nvSpPr>
        <p:spPr>
          <a:xfrm>
            <a:off x="0" y="0"/>
            <a:ext cx="24377649" cy="13716000"/>
          </a:xfrm>
          <a:prstGeom prst="rect">
            <a:avLst/>
          </a:prstGeom>
          <a:solidFill>
            <a:srgbClr val="0A2C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0A2C5B"/>
              </a:solidFill>
              <a:latin typeface="Nunito Light"/>
              <a:ea typeface="Nunito Light"/>
              <a:cs typeface="Nunito Light"/>
              <a:sym typeface="Nunito Light"/>
            </a:endParaRPr>
          </a:p>
        </p:txBody>
      </p:sp>
      <p:sp>
        <p:nvSpPr>
          <p:cNvPr id="194" name="Google Shape;194;p2"/>
          <p:cNvSpPr txBox="1"/>
          <p:nvPr/>
        </p:nvSpPr>
        <p:spPr>
          <a:xfrm>
            <a:off x="1468478" y="957975"/>
            <a:ext cx="58164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0">
                <a:solidFill>
                  <a:schemeClr val="lt1"/>
                </a:solidFill>
                <a:latin typeface="Nunito"/>
                <a:ea typeface="Nunito"/>
                <a:cs typeface="Nunito"/>
                <a:sym typeface="Nunito"/>
              </a:rPr>
              <a:t>Goals</a:t>
            </a:r>
            <a:endParaRPr/>
          </a:p>
        </p:txBody>
      </p:sp>
      <p:sp>
        <p:nvSpPr>
          <p:cNvPr id="195" name="Google Shape;195;p2"/>
          <p:cNvSpPr txBox="1"/>
          <p:nvPr/>
        </p:nvSpPr>
        <p:spPr>
          <a:xfrm>
            <a:off x="1896056" y="3072348"/>
            <a:ext cx="21898200" cy="4525200"/>
          </a:xfrm>
          <a:prstGeom prst="rect">
            <a:avLst/>
          </a:prstGeom>
          <a:noFill/>
          <a:ln>
            <a:noFill/>
          </a:ln>
        </p:spPr>
        <p:txBody>
          <a:bodyPr anchorCtr="0" anchor="t" bIns="45700" lIns="91425" spcFirstLastPara="1" rIns="91425" wrap="square" tIns="45700">
            <a:spAutoFit/>
          </a:bodyPr>
          <a:lstStyle/>
          <a:p>
            <a:pPr indent="-685800" lvl="0" marL="685800" marR="0" rtl="0" algn="l">
              <a:spcBef>
                <a:spcPts val="0"/>
              </a:spcBef>
              <a:spcAft>
                <a:spcPts val="0"/>
              </a:spcAft>
              <a:buClr>
                <a:schemeClr val="lt1"/>
              </a:buClr>
              <a:buSzPts val="4800"/>
              <a:buFont typeface="Arial"/>
              <a:buChar char="•"/>
            </a:pPr>
            <a:r>
              <a:rPr lang="en-US" sz="4800">
                <a:solidFill>
                  <a:schemeClr val="lt1"/>
                </a:solidFill>
                <a:latin typeface="Nunito"/>
                <a:ea typeface="Nunito"/>
                <a:cs typeface="Nunito"/>
                <a:sym typeface="Nunito"/>
              </a:rPr>
              <a:t>Build Convolutional Neural Network (</a:t>
            </a:r>
            <a:r>
              <a:rPr lang="en-US" sz="4800">
                <a:solidFill>
                  <a:srgbClr val="6FA8DC"/>
                </a:solidFill>
                <a:latin typeface="Nunito"/>
                <a:ea typeface="Nunito"/>
                <a:cs typeface="Nunito"/>
                <a:sym typeface="Nunito"/>
              </a:rPr>
              <a:t>CNN</a:t>
            </a:r>
            <a:r>
              <a:rPr lang="en-US" sz="4800">
                <a:solidFill>
                  <a:schemeClr val="lt1"/>
                </a:solidFill>
                <a:latin typeface="Nunito"/>
                <a:ea typeface="Nunito"/>
                <a:cs typeface="Nunito"/>
                <a:sym typeface="Nunito"/>
              </a:rPr>
              <a:t>) and Long-Short Term Memory (</a:t>
            </a:r>
            <a:r>
              <a:rPr lang="en-US" sz="4800">
                <a:solidFill>
                  <a:srgbClr val="6FA8DC"/>
                </a:solidFill>
                <a:latin typeface="Nunito"/>
                <a:ea typeface="Nunito"/>
                <a:cs typeface="Nunito"/>
                <a:sym typeface="Nunito"/>
              </a:rPr>
              <a:t>LSTM</a:t>
            </a:r>
            <a:r>
              <a:rPr lang="en-US" sz="4800">
                <a:solidFill>
                  <a:schemeClr val="lt1"/>
                </a:solidFill>
                <a:latin typeface="Nunito"/>
                <a:ea typeface="Nunito"/>
                <a:cs typeface="Nunito"/>
                <a:sym typeface="Nunito"/>
              </a:rPr>
              <a:t>) models to predict earthquake class, magnitude, p-wave and s-wave arrival times</a:t>
            </a:r>
            <a:endParaRPr/>
          </a:p>
          <a:p>
            <a:pPr indent="0" lvl="0" marL="0" marR="0" rtl="0" algn="l">
              <a:spcBef>
                <a:spcPts val="0"/>
              </a:spcBef>
              <a:spcAft>
                <a:spcPts val="0"/>
              </a:spcAft>
              <a:buNone/>
            </a:pPr>
            <a:r>
              <a:t/>
            </a:r>
            <a:endParaRPr sz="4800">
              <a:solidFill>
                <a:schemeClr val="lt1"/>
              </a:solidFill>
              <a:latin typeface="Nunito"/>
              <a:ea typeface="Nunito"/>
              <a:cs typeface="Nunito"/>
              <a:sym typeface="Nunito"/>
            </a:endParaRPr>
          </a:p>
          <a:p>
            <a:pPr indent="-685800" lvl="0" marL="685800" marR="0" rtl="0" algn="l">
              <a:spcBef>
                <a:spcPts val="0"/>
              </a:spcBef>
              <a:spcAft>
                <a:spcPts val="0"/>
              </a:spcAft>
              <a:buClr>
                <a:schemeClr val="lt1"/>
              </a:buClr>
              <a:buSzPts val="4800"/>
              <a:buFont typeface="Arial"/>
              <a:buChar char="•"/>
            </a:pPr>
            <a:r>
              <a:rPr lang="en-US" sz="4800">
                <a:solidFill>
                  <a:schemeClr val="lt1"/>
                </a:solidFill>
                <a:latin typeface="Nunito"/>
                <a:ea typeface="Nunito"/>
                <a:cs typeface="Nunito"/>
                <a:sym typeface="Nunito"/>
              </a:rPr>
              <a:t>Deploy best classification model to an </a:t>
            </a:r>
            <a:r>
              <a:rPr lang="en-US" sz="4800">
                <a:solidFill>
                  <a:srgbClr val="6FA8DC"/>
                </a:solidFill>
                <a:latin typeface="Nunito"/>
                <a:ea typeface="Nunito"/>
                <a:cs typeface="Nunito"/>
                <a:sym typeface="Nunito"/>
              </a:rPr>
              <a:t>AWS Lambda</a:t>
            </a:r>
            <a:r>
              <a:rPr lang="en-US" sz="4800">
                <a:solidFill>
                  <a:schemeClr val="lt1"/>
                </a:solidFill>
                <a:latin typeface="Nunito"/>
                <a:ea typeface="Nunito"/>
                <a:cs typeface="Nunito"/>
                <a:sym typeface="Nunito"/>
              </a:rPr>
              <a:t> function to predict whether a signal is an earthquake in </a:t>
            </a:r>
            <a:r>
              <a:rPr lang="en-US" sz="4800">
                <a:solidFill>
                  <a:srgbClr val="6FA8DC"/>
                </a:solidFill>
                <a:latin typeface="Nunito"/>
                <a:ea typeface="Nunito"/>
                <a:cs typeface="Nunito"/>
                <a:sym typeface="Nunito"/>
              </a:rPr>
              <a:t>real-time</a:t>
            </a:r>
            <a:endParaRPr>
              <a:solidFill>
                <a:srgbClr val="6FA8DC"/>
              </a:solidFill>
            </a:endParaRPr>
          </a:p>
        </p:txBody>
      </p:sp>
      <p:sp>
        <p:nvSpPr>
          <p:cNvPr id="196" name="Google Shape;196;p2"/>
          <p:cNvSpPr txBox="1"/>
          <p:nvPr/>
        </p:nvSpPr>
        <p:spPr>
          <a:xfrm>
            <a:off x="1896056" y="10195395"/>
            <a:ext cx="20685600" cy="1569900"/>
          </a:xfrm>
          <a:prstGeom prst="rect">
            <a:avLst/>
          </a:prstGeom>
          <a:noFill/>
          <a:ln>
            <a:noFill/>
          </a:ln>
        </p:spPr>
        <p:txBody>
          <a:bodyPr anchorCtr="0" anchor="t" bIns="45700" lIns="91425" spcFirstLastPara="1" rIns="91425" wrap="square" tIns="45700">
            <a:spAutoFit/>
          </a:bodyPr>
          <a:lstStyle/>
          <a:p>
            <a:pPr indent="-685800" lvl="0" marL="685800" marR="0" rtl="0" algn="l">
              <a:spcBef>
                <a:spcPts val="0"/>
              </a:spcBef>
              <a:spcAft>
                <a:spcPts val="0"/>
              </a:spcAft>
              <a:buClr>
                <a:schemeClr val="lt1"/>
              </a:buClr>
              <a:buSzPts val="4800"/>
              <a:buFont typeface="Arial"/>
              <a:buChar char="•"/>
            </a:pPr>
            <a:r>
              <a:rPr lang="en-US" sz="4800">
                <a:solidFill>
                  <a:schemeClr val="lt1"/>
                </a:solidFill>
                <a:latin typeface="Nunito"/>
                <a:ea typeface="Nunito"/>
                <a:cs typeface="Nunito"/>
                <a:sym typeface="Nunito"/>
              </a:rPr>
              <a:t>Potential for faster or more reliable earthquake detection, as current methods typically depend on non-learning algorithms </a:t>
            </a:r>
            <a:endParaRPr sz="4800">
              <a:solidFill>
                <a:srgbClr val="78E0E6"/>
              </a:solidFill>
              <a:latin typeface="Nunito"/>
              <a:ea typeface="Nunito"/>
              <a:cs typeface="Nunito"/>
              <a:sym typeface="Nunito"/>
            </a:endParaRPr>
          </a:p>
        </p:txBody>
      </p:sp>
      <p:sp>
        <p:nvSpPr>
          <p:cNvPr id="197" name="Google Shape;197;p2"/>
          <p:cNvSpPr txBox="1"/>
          <p:nvPr/>
        </p:nvSpPr>
        <p:spPr>
          <a:xfrm>
            <a:off x="1468478" y="8094125"/>
            <a:ext cx="91629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0">
                <a:solidFill>
                  <a:schemeClr val="lt1"/>
                </a:solidFill>
                <a:latin typeface="Nunito"/>
                <a:ea typeface="Nunito"/>
                <a:cs typeface="Nunito"/>
                <a:sym typeface="Nunito"/>
              </a:rPr>
              <a:t>Use Case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d5a7550bdb_0_369"/>
          <p:cNvSpPr txBox="1"/>
          <p:nvPr/>
        </p:nvSpPr>
        <p:spPr>
          <a:xfrm>
            <a:off x="524600" y="606700"/>
            <a:ext cx="144237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CNN Results</a:t>
            </a:r>
            <a:endParaRPr sz="11500"/>
          </a:p>
        </p:txBody>
      </p:sp>
      <p:sp>
        <p:nvSpPr>
          <p:cNvPr id="398" name="Google Shape;398;gd5a7550bdb_0_369"/>
          <p:cNvSpPr txBox="1"/>
          <p:nvPr/>
        </p:nvSpPr>
        <p:spPr>
          <a:xfrm>
            <a:off x="3754039" y="3551298"/>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Class Prediction</a:t>
            </a:r>
            <a:endParaRPr/>
          </a:p>
        </p:txBody>
      </p:sp>
      <p:sp>
        <p:nvSpPr>
          <p:cNvPr id="399" name="Google Shape;399;gd5a7550bdb_0_369"/>
          <p:cNvSpPr txBox="1"/>
          <p:nvPr/>
        </p:nvSpPr>
        <p:spPr>
          <a:xfrm>
            <a:off x="14807402" y="3551300"/>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Magnitude Prediction</a:t>
            </a:r>
            <a:endParaRPr/>
          </a:p>
        </p:txBody>
      </p:sp>
      <p:pic>
        <p:nvPicPr>
          <p:cNvPr id="400" name="Google Shape;400;gd5a7550bdb_0_369"/>
          <p:cNvPicPr preferRelativeResize="0"/>
          <p:nvPr/>
        </p:nvPicPr>
        <p:blipFill>
          <a:blip r:embed="rId3">
            <a:alphaModFix/>
          </a:blip>
          <a:stretch>
            <a:fillRect/>
          </a:stretch>
        </p:blipFill>
        <p:spPr>
          <a:xfrm>
            <a:off x="2082765" y="4696500"/>
            <a:ext cx="8697259" cy="8739149"/>
          </a:xfrm>
          <a:prstGeom prst="rect">
            <a:avLst/>
          </a:prstGeom>
          <a:noFill/>
          <a:ln>
            <a:noFill/>
          </a:ln>
        </p:spPr>
      </p:pic>
      <p:pic>
        <p:nvPicPr>
          <p:cNvPr id="401" name="Google Shape;401;gd5a7550bdb_0_369"/>
          <p:cNvPicPr preferRelativeResize="0"/>
          <p:nvPr/>
        </p:nvPicPr>
        <p:blipFill>
          <a:blip r:embed="rId4">
            <a:alphaModFix/>
          </a:blip>
          <a:stretch>
            <a:fillRect/>
          </a:stretch>
        </p:blipFill>
        <p:spPr>
          <a:xfrm>
            <a:off x="14425575" y="4775313"/>
            <a:ext cx="8697250" cy="858151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d5a7550bdb_0_142"/>
          <p:cNvSpPr txBox="1"/>
          <p:nvPr/>
        </p:nvSpPr>
        <p:spPr>
          <a:xfrm>
            <a:off x="524600" y="606700"/>
            <a:ext cx="144237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CNN Results</a:t>
            </a:r>
            <a:endParaRPr sz="11500"/>
          </a:p>
        </p:txBody>
      </p:sp>
      <p:sp>
        <p:nvSpPr>
          <p:cNvPr id="407" name="Google Shape;407;gd5a7550bdb_0_142"/>
          <p:cNvSpPr txBox="1"/>
          <p:nvPr/>
        </p:nvSpPr>
        <p:spPr>
          <a:xfrm>
            <a:off x="3754039" y="3551298"/>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Class Prediction</a:t>
            </a:r>
            <a:endParaRPr/>
          </a:p>
        </p:txBody>
      </p:sp>
      <p:sp>
        <p:nvSpPr>
          <p:cNvPr id="408" name="Google Shape;408;gd5a7550bdb_0_142"/>
          <p:cNvSpPr txBox="1"/>
          <p:nvPr/>
        </p:nvSpPr>
        <p:spPr>
          <a:xfrm>
            <a:off x="14807402" y="3551300"/>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Magnitude Prediction</a:t>
            </a:r>
            <a:endParaRPr/>
          </a:p>
        </p:txBody>
      </p:sp>
      <p:pic>
        <p:nvPicPr>
          <p:cNvPr id="409" name="Google Shape;409;gd5a7550bdb_0_142"/>
          <p:cNvPicPr preferRelativeResize="0"/>
          <p:nvPr/>
        </p:nvPicPr>
        <p:blipFill>
          <a:blip r:embed="rId3">
            <a:alphaModFix/>
          </a:blip>
          <a:stretch>
            <a:fillRect/>
          </a:stretch>
        </p:blipFill>
        <p:spPr>
          <a:xfrm>
            <a:off x="1901525" y="4821550"/>
            <a:ext cx="10152688" cy="7264575"/>
          </a:xfrm>
          <a:prstGeom prst="rect">
            <a:avLst/>
          </a:prstGeom>
          <a:noFill/>
          <a:ln>
            <a:noFill/>
          </a:ln>
        </p:spPr>
      </p:pic>
      <p:pic>
        <p:nvPicPr>
          <p:cNvPr id="410" name="Google Shape;410;gd5a7550bdb_0_142"/>
          <p:cNvPicPr preferRelativeResize="0"/>
          <p:nvPr/>
        </p:nvPicPr>
        <p:blipFill>
          <a:blip r:embed="rId4">
            <a:alphaModFix/>
          </a:blip>
          <a:stretch>
            <a:fillRect/>
          </a:stretch>
        </p:blipFill>
        <p:spPr>
          <a:xfrm>
            <a:off x="14132050" y="4920950"/>
            <a:ext cx="9337850" cy="7264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8"/>
          <p:cNvSpPr txBox="1"/>
          <p:nvPr/>
        </p:nvSpPr>
        <p:spPr>
          <a:xfrm>
            <a:off x="548150" y="563275"/>
            <a:ext cx="144237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CNN Results</a:t>
            </a:r>
            <a:endParaRPr sz="11500"/>
          </a:p>
        </p:txBody>
      </p:sp>
      <p:pic>
        <p:nvPicPr>
          <p:cNvPr id="416" name="Google Shape;416;p8"/>
          <p:cNvPicPr preferRelativeResize="0"/>
          <p:nvPr/>
        </p:nvPicPr>
        <p:blipFill rotWithShape="1">
          <a:blip r:embed="rId3">
            <a:alphaModFix/>
          </a:blip>
          <a:srcRect b="0" l="0" r="0" t="0"/>
          <a:stretch/>
        </p:blipFill>
        <p:spPr>
          <a:xfrm>
            <a:off x="13881232" y="4567093"/>
            <a:ext cx="8687053" cy="8687053"/>
          </a:xfrm>
          <a:prstGeom prst="rect">
            <a:avLst/>
          </a:prstGeom>
          <a:noFill/>
          <a:ln>
            <a:noFill/>
          </a:ln>
        </p:spPr>
      </p:pic>
      <p:pic>
        <p:nvPicPr>
          <p:cNvPr id="417" name="Google Shape;417;p8"/>
          <p:cNvPicPr preferRelativeResize="0"/>
          <p:nvPr/>
        </p:nvPicPr>
        <p:blipFill rotWithShape="1">
          <a:blip r:embed="rId4">
            <a:alphaModFix/>
          </a:blip>
          <a:srcRect b="0" l="0" r="0" t="0"/>
          <a:stretch/>
        </p:blipFill>
        <p:spPr>
          <a:xfrm>
            <a:off x="2195256" y="4567093"/>
            <a:ext cx="8687053" cy="8687053"/>
          </a:xfrm>
          <a:prstGeom prst="rect">
            <a:avLst/>
          </a:prstGeom>
          <a:noFill/>
          <a:ln>
            <a:noFill/>
          </a:ln>
        </p:spPr>
      </p:pic>
      <p:sp>
        <p:nvSpPr>
          <p:cNvPr id="418" name="Google Shape;418;p8"/>
          <p:cNvSpPr txBox="1"/>
          <p:nvPr/>
        </p:nvSpPr>
        <p:spPr>
          <a:xfrm>
            <a:off x="3754039" y="3551298"/>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P-Wave</a:t>
            </a:r>
            <a:r>
              <a:rPr b="1" lang="en-US" sz="6000">
                <a:solidFill>
                  <a:schemeClr val="dk2"/>
                </a:solidFill>
                <a:latin typeface="Nunito"/>
                <a:ea typeface="Nunito"/>
                <a:cs typeface="Nunito"/>
                <a:sym typeface="Nunito"/>
              </a:rPr>
              <a:t> Prediction</a:t>
            </a:r>
            <a:endParaRPr/>
          </a:p>
        </p:txBody>
      </p:sp>
      <p:sp>
        <p:nvSpPr>
          <p:cNvPr id="419" name="Google Shape;419;p8"/>
          <p:cNvSpPr txBox="1"/>
          <p:nvPr/>
        </p:nvSpPr>
        <p:spPr>
          <a:xfrm>
            <a:off x="15133302" y="3551300"/>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S-Wave</a:t>
            </a:r>
            <a:r>
              <a:rPr b="1" lang="en-US" sz="6000">
                <a:solidFill>
                  <a:schemeClr val="dk2"/>
                </a:solidFill>
                <a:latin typeface="Nunito"/>
                <a:ea typeface="Nunito"/>
                <a:cs typeface="Nunito"/>
                <a:sym typeface="Nunito"/>
              </a:rPr>
              <a:t> Prediction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d5a7550bdb_0_379"/>
          <p:cNvSpPr txBox="1"/>
          <p:nvPr/>
        </p:nvSpPr>
        <p:spPr>
          <a:xfrm>
            <a:off x="548150" y="563275"/>
            <a:ext cx="144237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CNN Results</a:t>
            </a:r>
            <a:endParaRPr sz="11500"/>
          </a:p>
        </p:txBody>
      </p:sp>
      <p:sp>
        <p:nvSpPr>
          <p:cNvPr id="425" name="Google Shape;425;gd5a7550bdb_0_379"/>
          <p:cNvSpPr txBox="1"/>
          <p:nvPr/>
        </p:nvSpPr>
        <p:spPr>
          <a:xfrm>
            <a:off x="3754039" y="3551298"/>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P-Wave Prediction</a:t>
            </a:r>
            <a:endParaRPr/>
          </a:p>
        </p:txBody>
      </p:sp>
      <p:sp>
        <p:nvSpPr>
          <p:cNvPr id="426" name="Google Shape;426;gd5a7550bdb_0_379"/>
          <p:cNvSpPr txBox="1"/>
          <p:nvPr/>
        </p:nvSpPr>
        <p:spPr>
          <a:xfrm>
            <a:off x="15133302" y="3551300"/>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S-Wave Prediction</a:t>
            </a:r>
            <a:endParaRPr/>
          </a:p>
        </p:txBody>
      </p:sp>
      <p:pic>
        <p:nvPicPr>
          <p:cNvPr id="427" name="Google Shape;427;gd5a7550bdb_0_379"/>
          <p:cNvPicPr preferRelativeResize="0"/>
          <p:nvPr/>
        </p:nvPicPr>
        <p:blipFill>
          <a:blip r:embed="rId3">
            <a:alphaModFix/>
          </a:blip>
          <a:stretch>
            <a:fillRect/>
          </a:stretch>
        </p:blipFill>
        <p:spPr>
          <a:xfrm>
            <a:off x="2124263" y="4697939"/>
            <a:ext cx="8840625" cy="8552350"/>
          </a:xfrm>
          <a:prstGeom prst="rect">
            <a:avLst/>
          </a:prstGeom>
          <a:noFill/>
          <a:ln>
            <a:noFill/>
          </a:ln>
        </p:spPr>
      </p:pic>
      <p:pic>
        <p:nvPicPr>
          <p:cNvPr id="428" name="Google Shape;428;gd5a7550bdb_0_379"/>
          <p:cNvPicPr preferRelativeResize="0"/>
          <p:nvPr/>
        </p:nvPicPr>
        <p:blipFill>
          <a:blip r:embed="rId4">
            <a:alphaModFix/>
          </a:blip>
          <a:stretch>
            <a:fillRect/>
          </a:stretch>
        </p:blipFill>
        <p:spPr>
          <a:xfrm>
            <a:off x="13683688" y="4632890"/>
            <a:ext cx="9111650" cy="8682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d5a7550bdb_0_155"/>
          <p:cNvSpPr txBox="1"/>
          <p:nvPr/>
        </p:nvSpPr>
        <p:spPr>
          <a:xfrm>
            <a:off x="548150" y="563275"/>
            <a:ext cx="144237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CNN Results</a:t>
            </a:r>
            <a:endParaRPr sz="11500"/>
          </a:p>
        </p:txBody>
      </p:sp>
      <p:sp>
        <p:nvSpPr>
          <p:cNvPr id="434" name="Google Shape;434;gd5a7550bdb_0_155"/>
          <p:cNvSpPr txBox="1"/>
          <p:nvPr/>
        </p:nvSpPr>
        <p:spPr>
          <a:xfrm>
            <a:off x="3754039" y="3551298"/>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P-Wave Prediction</a:t>
            </a:r>
            <a:endParaRPr/>
          </a:p>
        </p:txBody>
      </p:sp>
      <p:sp>
        <p:nvSpPr>
          <p:cNvPr id="435" name="Google Shape;435;gd5a7550bdb_0_155"/>
          <p:cNvSpPr txBox="1"/>
          <p:nvPr/>
        </p:nvSpPr>
        <p:spPr>
          <a:xfrm>
            <a:off x="15133302" y="3551300"/>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S-Wave Prediction</a:t>
            </a:r>
            <a:endParaRPr/>
          </a:p>
        </p:txBody>
      </p:sp>
      <p:pic>
        <p:nvPicPr>
          <p:cNvPr id="436" name="Google Shape;436;gd5a7550bdb_0_155"/>
          <p:cNvPicPr preferRelativeResize="0"/>
          <p:nvPr/>
        </p:nvPicPr>
        <p:blipFill>
          <a:blip r:embed="rId3">
            <a:alphaModFix/>
          </a:blip>
          <a:stretch>
            <a:fillRect/>
          </a:stretch>
        </p:blipFill>
        <p:spPr>
          <a:xfrm>
            <a:off x="7659025" y="5069325"/>
            <a:ext cx="10181975" cy="79173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9"/>
          <p:cNvSpPr txBox="1"/>
          <p:nvPr/>
        </p:nvSpPr>
        <p:spPr>
          <a:xfrm>
            <a:off x="548150" y="584975"/>
            <a:ext cx="158652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LSTM Results</a:t>
            </a:r>
            <a:endParaRPr sz="11500"/>
          </a:p>
        </p:txBody>
      </p:sp>
      <p:pic>
        <p:nvPicPr>
          <p:cNvPr id="442" name="Google Shape;442;p9"/>
          <p:cNvPicPr preferRelativeResize="0"/>
          <p:nvPr/>
        </p:nvPicPr>
        <p:blipFill rotWithShape="1">
          <a:blip r:embed="rId3">
            <a:alphaModFix/>
          </a:blip>
          <a:srcRect b="0" l="0" r="0" t="0"/>
          <a:stretch/>
        </p:blipFill>
        <p:spPr>
          <a:xfrm>
            <a:off x="14383686" y="4675848"/>
            <a:ext cx="8499915" cy="8499915"/>
          </a:xfrm>
          <a:prstGeom prst="rect">
            <a:avLst/>
          </a:prstGeom>
          <a:noFill/>
          <a:ln>
            <a:noFill/>
          </a:ln>
        </p:spPr>
      </p:pic>
      <p:pic>
        <p:nvPicPr>
          <p:cNvPr id="443" name="Google Shape;443;p9"/>
          <p:cNvPicPr preferRelativeResize="0"/>
          <p:nvPr/>
        </p:nvPicPr>
        <p:blipFill rotWithShape="1">
          <a:blip r:embed="rId4">
            <a:alphaModFix/>
          </a:blip>
          <a:srcRect b="0" l="0" r="0" t="0"/>
          <a:stretch/>
        </p:blipFill>
        <p:spPr>
          <a:xfrm>
            <a:off x="437824" y="4675850"/>
            <a:ext cx="11567925" cy="8499925"/>
          </a:xfrm>
          <a:prstGeom prst="rect">
            <a:avLst/>
          </a:prstGeom>
          <a:noFill/>
          <a:ln>
            <a:noFill/>
          </a:ln>
        </p:spPr>
      </p:pic>
      <p:sp>
        <p:nvSpPr>
          <p:cNvPr id="444" name="Google Shape;444;p9"/>
          <p:cNvSpPr txBox="1"/>
          <p:nvPr/>
        </p:nvSpPr>
        <p:spPr>
          <a:xfrm>
            <a:off x="3754039" y="3551298"/>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Class Prediction</a:t>
            </a:r>
            <a:endParaRPr/>
          </a:p>
        </p:txBody>
      </p:sp>
      <p:sp>
        <p:nvSpPr>
          <p:cNvPr id="445" name="Google Shape;445;p9"/>
          <p:cNvSpPr txBox="1"/>
          <p:nvPr/>
        </p:nvSpPr>
        <p:spPr>
          <a:xfrm>
            <a:off x="14807402" y="3551300"/>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Magnitude Prediction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d5a7550bdb_0_389"/>
          <p:cNvSpPr txBox="1"/>
          <p:nvPr/>
        </p:nvSpPr>
        <p:spPr>
          <a:xfrm>
            <a:off x="548150" y="584975"/>
            <a:ext cx="158652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LSTM Results</a:t>
            </a:r>
            <a:endParaRPr sz="11500"/>
          </a:p>
        </p:txBody>
      </p:sp>
      <p:sp>
        <p:nvSpPr>
          <p:cNvPr id="451" name="Google Shape;451;gd5a7550bdb_0_389"/>
          <p:cNvSpPr txBox="1"/>
          <p:nvPr/>
        </p:nvSpPr>
        <p:spPr>
          <a:xfrm>
            <a:off x="3754039" y="3551298"/>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Class Prediction</a:t>
            </a:r>
            <a:endParaRPr/>
          </a:p>
        </p:txBody>
      </p:sp>
      <p:sp>
        <p:nvSpPr>
          <p:cNvPr id="452" name="Google Shape;452;gd5a7550bdb_0_389"/>
          <p:cNvSpPr txBox="1"/>
          <p:nvPr/>
        </p:nvSpPr>
        <p:spPr>
          <a:xfrm>
            <a:off x="14807402" y="3551300"/>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Magnitude Prediction</a:t>
            </a:r>
            <a:endParaRPr/>
          </a:p>
        </p:txBody>
      </p:sp>
      <p:pic>
        <p:nvPicPr>
          <p:cNvPr id="453" name="Google Shape;453;gd5a7550bdb_0_389"/>
          <p:cNvPicPr preferRelativeResize="0"/>
          <p:nvPr/>
        </p:nvPicPr>
        <p:blipFill>
          <a:blip r:embed="rId3">
            <a:alphaModFix/>
          </a:blip>
          <a:stretch>
            <a:fillRect/>
          </a:stretch>
        </p:blipFill>
        <p:spPr>
          <a:xfrm>
            <a:off x="2152050" y="4567100"/>
            <a:ext cx="8994600" cy="8909201"/>
          </a:xfrm>
          <a:prstGeom prst="rect">
            <a:avLst/>
          </a:prstGeom>
          <a:noFill/>
          <a:ln>
            <a:noFill/>
          </a:ln>
        </p:spPr>
      </p:pic>
      <p:pic>
        <p:nvPicPr>
          <p:cNvPr id="454" name="Google Shape;454;gd5a7550bdb_0_389"/>
          <p:cNvPicPr preferRelativeResize="0"/>
          <p:nvPr/>
        </p:nvPicPr>
        <p:blipFill>
          <a:blip r:embed="rId4">
            <a:alphaModFix/>
          </a:blip>
          <a:stretch>
            <a:fillRect/>
          </a:stretch>
        </p:blipFill>
        <p:spPr>
          <a:xfrm>
            <a:off x="14339875" y="4643301"/>
            <a:ext cx="8588937" cy="87567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d5a7550bdb_0_164"/>
          <p:cNvSpPr txBox="1"/>
          <p:nvPr/>
        </p:nvSpPr>
        <p:spPr>
          <a:xfrm>
            <a:off x="548150" y="584975"/>
            <a:ext cx="158652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LSTM Results</a:t>
            </a:r>
            <a:endParaRPr sz="11500"/>
          </a:p>
        </p:txBody>
      </p:sp>
      <p:sp>
        <p:nvSpPr>
          <p:cNvPr id="460" name="Google Shape;460;gd5a7550bdb_0_164"/>
          <p:cNvSpPr txBox="1"/>
          <p:nvPr/>
        </p:nvSpPr>
        <p:spPr>
          <a:xfrm>
            <a:off x="3302189" y="3740773"/>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Class Prediction</a:t>
            </a:r>
            <a:endParaRPr/>
          </a:p>
        </p:txBody>
      </p:sp>
      <p:sp>
        <p:nvSpPr>
          <p:cNvPr id="461" name="Google Shape;461;gd5a7550bdb_0_164"/>
          <p:cNvSpPr txBox="1"/>
          <p:nvPr/>
        </p:nvSpPr>
        <p:spPr>
          <a:xfrm>
            <a:off x="13950389" y="3740775"/>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Magnitude Prediction</a:t>
            </a:r>
            <a:endParaRPr/>
          </a:p>
        </p:txBody>
      </p:sp>
      <p:pic>
        <p:nvPicPr>
          <p:cNvPr id="462" name="Google Shape;462;gd5a7550bdb_0_164"/>
          <p:cNvPicPr preferRelativeResize="0"/>
          <p:nvPr/>
        </p:nvPicPr>
        <p:blipFill>
          <a:blip r:embed="rId3">
            <a:alphaModFix/>
          </a:blip>
          <a:stretch>
            <a:fillRect/>
          </a:stretch>
        </p:blipFill>
        <p:spPr>
          <a:xfrm>
            <a:off x="1114425" y="5156777"/>
            <a:ext cx="10400600" cy="7421350"/>
          </a:xfrm>
          <a:prstGeom prst="rect">
            <a:avLst/>
          </a:prstGeom>
          <a:noFill/>
          <a:ln>
            <a:noFill/>
          </a:ln>
        </p:spPr>
      </p:pic>
      <p:pic>
        <p:nvPicPr>
          <p:cNvPr id="463" name="Google Shape;463;gd5a7550bdb_0_164"/>
          <p:cNvPicPr preferRelativeResize="0"/>
          <p:nvPr/>
        </p:nvPicPr>
        <p:blipFill>
          <a:blip r:embed="rId4">
            <a:alphaModFix/>
          </a:blip>
          <a:stretch>
            <a:fillRect/>
          </a:stretch>
        </p:blipFill>
        <p:spPr>
          <a:xfrm>
            <a:off x="12920950" y="5069978"/>
            <a:ext cx="10499375" cy="7594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0"/>
          <p:cNvSpPr txBox="1"/>
          <p:nvPr/>
        </p:nvSpPr>
        <p:spPr>
          <a:xfrm>
            <a:off x="548125" y="628425"/>
            <a:ext cx="162513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LSTM Results</a:t>
            </a:r>
            <a:endParaRPr sz="11500"/>
          </a:p>
        </p:txBody>
      </p:sp>
      <p:pic>
        <p:nvPicPr>
          <p:cNvPr id="469" name="Google Shape;469;p10"/>
          <p:cNvPicPr preferRelativeResize="0"/>
          <p:nvPr/>
        </p:nvPicPr>
        <p:blipFill rotWithShape="1">
          <a:blip r:embed="rId3">
            <a:alphaModFix/>
          </a:blip>
          <a:srcRect b="0" l="0" r="0" t="0"/>
          <a:stretch/>
        </p:blipFill>
        <p:spPr>
          <a:xfrm>
            <a:off x="2401811" y="4761458"/>
            <a:ext cx="8744839" cy="8744839"/>
          </a:xfrm>
          <a:prstGeom prst="rect">
            <a:avLst/>
          </a:prstGeom>
          <a:noFill/>
          <a:ln>
            <a:noFill/>
          </a:ln>
        </p:spPr>
      </p:pic>
      <p:pic>
        <p:nvPicPr>
          <p:cNvPr id="470" name="Google Shape;470;p10"/>
          <p:cNvPicPr preferRelativeResize="0"/>
          <p:nvPr/>
        </p:nvPicPr>
        <p:blipFill rotWithShape="1">
          <a:blip r:embed="rId4">
            <a:alphaModFix/>
          </a:blip>
          <a:srcRect b="0" l="0" r="0" t="0"/>
          <a:stretch/>
        </p:blipFill>
        <p:spPr>
          <a:xfrm>
            <a:off x="14127870" y="4967833"/>
            <a:ext cx="8538465" cy="8538465"/>
          </a:xfrm>
          <a:prstGeom prst="rect">
            <a:avLst/>
          </a:prstGeom>
          <a:noFill/>
          <a:ln>
            <a:noFill/>
          </a:ln>
        </p:spPr>
      </p:pic>
      <p:sp>
        <p:nvSpPr>
          <p:cNvPr id="471" name="Google Shape;471;p10"/>
          <p:cNvSpPr txBox="1"/>
          <p:nvPr/>
        </p:nvSpPr>
        <p:spPr>
          <a:xfrm>
            <a:off x="3754039" y="3551298"/>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P-Wave</a:t>
            </a:r>
            <a:r>
              <a:rPr b="1" lang="en-US" sz="6000">
                <a:solidFill>
                  <a:schemeClr val="dk2"/>
                </a:solidFill>
                <a:latin typeface="Nunito"/>
                <a:ea typeface="Nunito"/>
                <a:cs typeface="Nunito"/>
                <a:sym typeface="Nunito"/>
              </a:rPr>
              <a:t> Prediction</a:t>
            </a:r>
            <a:endParaRPr/>
          </a:p>
        </p:txBody>
      </p:sp>
      <p:sp>
        <p:nvSpPr>
          <p:cNvPr id="472" name="Google Shape;472;p10"/>
          <p:cNvSpPr txBox="1"/>
          <p:nvPr/>
        </p:nvSpPr>
        <p:spPr>
          <a:xfrm>
            <a:off x="15285402" y="3551300"/>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S-Wave</a:t>
            </a:r>
            <a:r>
              <a:rPr b="1" lang="en-US" sz="6000">
                <a:solidFill>
                  <a:schemeClr val="dk2"/>
                </a:solidFill>
                <a:latin typeface="Nunito"/>
                <a:ea typeface="Nunito"/>
                <a:cs typeface="Nunito"/>
                <a:sym typeface="Nunito"/>
              </a:rPr>
              <a:t> Prediction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d5a7550bdb_0_399"/>
          <p:cNvSpPr txBox="1"/>
          <p:nvPr/>
        </p:nvSpPr>
        <p:spPr>
          <a:xfrm>
            <a:off x="548125" y="628425"/>
            <a:ext cx="162513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LSTM Results</a:t>
            </a:r>
            <a:endParaRPr sz="11500"/>
          </a:p>
        </p:txBody>
      </p:sp>
      <p:sp>
        <p:nvSpPr>
          <p:cNvPr id="478" name="Google Shape;478;gd5a7550bdb_0_399"/>
          <p:cNvSpPr txBox="1"/>
          <p:nvPr/>
        </p:nvSpPr>
        <p:spPr>
          <a:xfrm>
            <a:off x="3754039" y="3551298"/>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P-Wave Prediction</a:t>
            </a:r>
            <a:endParaRPr/>
          </a:p>
        </p:txBody>
      </p:sp>
      <p:sp>
        <p:nvSpPr>
          <p:cNvPr id="479" name="Google Shape;479;gd5a7550bdb_0_399"/>
          <p:cNvSpPr txBox="1"/>
          <p:nvPr/>
        </p:nvSpPr>
        <p:spPr>
          <a:xfrm>
            <a:off x="15285402" y="3551300"/>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S-Wave Prediction</a:t>
            </a:r>
            <a:endParaRPr/>
          </a:p>
        </p:txBody>
      </p:sp>
      <p:pic>
        <p:nvPicPr>
          <p:cNvPr id="480" name="Google Shape;480;gd5a7550bdb_0_399"/>
          <p:cNvPicPr preferRelativeResize="0"/>
          <p:nvPr/>
        </p:nvPicPr>
        <p:blipFill>
          <a:blip r:embed="rId3">
            <a:alphaModFix/>
          </a:blip>
          <a:stretch>
            <a:fillRect/>
          </a:stretch>
        </p:blipFill>
        <p:spPr>
          <a:xfrm>
            <a:off x="2028650" y="4784176"/>
            <a:ext cx="9020419" cy="8741149"/>
          </a:xfrm>
          <a:prstGeom prst="rect">
            <a:avLst/>
          </a:prstGeom>
          <a:noFill/>
          <a:ln>
            <a:noFill/>
          </a:ln>
        </p:spPr>
      </p:pic>
      <p:pic>
        <p:nvPicPr>
          <p:cNvPr id="481" name="Google Shape;481;gd5a7550bdb_0_399"/>
          <p:cNvPicPr preferRelativeResize="0"/>
          <p:nvPr/>
        </p:nvPicPr>
        <p:blipFill>
          <a:blip r:embed="rId4">
            <a:alphaModFix/>
          </a:blip>
          <a:stretch>
            <a:fillRect/>
          </a:stretch>
        </p:blipFill>
        <p:spPr>
          <a:xfrm>
            <a:off x="14415825" y="4567100"/>
            <a:ext cx="8786513" cy="8958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
          <p:cNvSpPr txBox="1"/>
          <p:nvPr/>
        </p:nvSpPr>
        <p:spPr>
          <a:xfrm>
            <a:off x="2208724" y="3847217"/>
            <a:ext cx="9219664" cy="6001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2"/>
                </a:solidFill>
                <a:latin typeface="Nunito"/>
                <a:ea typeface="Nunito"/>
                <a:cs typeface="Nunito"/>
                <a:sym typeface="Nunito"/>
              </a:rPr>
              <a:t>100,000 global seismic signals from the STanford EArthquake Dataset (STEAD), plus metadata</a:t>
            </a:r>
            <a:endParaRPr/>
          </a:p>
          <a:p>
            <a:pPr indent="0" lvl="0" marL="0" marR="0" rtl="0" algn="l">
              <a:spcBef>
                <a:spcPts val="0"/>
              </a:spcBef>
              <a:spcAft>
                <a:spcPts val="0"/>
              </a:spcAft>
              <a:buNone/>
            </a:pPr>
            <a:r>
              <a:t/>
            </a:r>
            <a:endParaRPr sz="4800">
              <a:solidFill>
                <a:schemeClr val="dk2"/>
              </a:solidFill>
              <a:latin typeface="Nunito"/>
              <a:ea typeface="Nunito"/>
              <a:cs typeface="Nunito"/>
              <a:sym typeface="Nunito"/>
            </a:endParaRPr>
          </a:p>
          <a:p>
            <a:pPr indent="-685800" lvl="0" marL="685800" marR="0" rtl="0" algn="l">
              <a:spcBef>
                <a:spcPts val="0"/>
              </a:spcBef>
              <a:spcAft>
                <a:spcPts val="0"/>
              </a:spcAft>
              <a:buClr>
                <a:schemeClr val="dk2"/>
              </a:buClr>
              <a:buSzPts val="4800"/>
              <a:buFont typeface="Arial"/>
              <a:buChar char="•"/>
            </a:pPr>
            <a:r>
              <a:rPr lang="en-US" sz="4800">
                <a:solidFill>
                  <a:schemeClr val="dk2"/>
                </a:solidFill>
                <a:latin typeface="Nunito"/>
                <a:ea typeface="Nunito"/>
                <a:cs typeface="Nunito"/>
                <a:sym typeface="Nunito"/>
              </a:rPr>
              <a:t>34 features</a:t>
            </a:r>
            <a:endParaRPr/>
          </a:p>
          <a:p>
            <a:pPr indent="-685800" lvl="0" marL="685800" marR="0" rtl="0" algn="l">
              <a:spcBef>
                <a:spcPts val="0"/>
              </a:spcBef>
              <a:spcAft>
                <a:spcPts val="0"/>
              </a:spcAft>
              <a:buClr>
                <a:schemeClr val="dk2"/>
              </a:buClr>
              <a:buSzPts val="4800"/>
              <a:buFont typeface="Arial"/>
              <a:buChar char="•"/>
            </a:pPr>
            <a:r>
              <a:rPr lang="en-US" sz="4800">
                <a:solidFill>
                  <a:schemeClr val="dk2"/>
                </a:solidFill>
                <a:latin typeface="Nunito"/>
                <a:ea typeface="Nunito"/>
                <a:cs typeface="Nunito"/>
                <a:sym typeface="Nunito"/>
              </a:rPr>
              <a:t>~40% noise signals</a:t>
            </a:r>
            <a:endParaRPr/>
          </a:p>
          <a:p>
            <a:pPr indent="-685800" lvl="0" marL="685800" marR="0" rtl="0" algn="l">
              <a:spcBef>
                <a:spcPts val="0"/>
              </a:spcBef>
              <a:spcAft>
                <a:spcPts val="0"/>
              </a:spcAft>
              <a:buClr>
                <a:schemeClr val="dk2"/>
              </a:buClr>
              <a:buSzPts val="4800"/>
              <a:buFont typeface="Arial"/>
              <a:buChar char="•"/>
            </a:pPr>
            <a:r>
              <a:rPr lang="en-US" sz="4800">
                <a:solidFill>
                  <a:schemeClr val="dk2"/>
                </a:solidFill>
                <a:latin typeface="Nunito"/>
                <a:ea typeface="Nunito"/>
                <a:cs typeface="Nunito"/>
                <a:sym typeface="Nunito"/>
              </a:rPr>
              <a:t>~60% earthquake signals</a:t>
            </a:r>
            <a:endParaRPr/>
          </a:p>
          <a:p>
            <a:pPr indent="-685800" lvl="0" marL="685800" marR="0" rtl="0" algn="l">
              <a:spcBef>
                <a:spcPts val="0"/>
              </a:spcBef>
              <a:spcAft>
                <a:spcPts val="0"/>
              </a:spcAft>
              <a:buClr>
                <a:schemeClr val="dk2"/>
              </a:buClr>
              <a:buSzPts val="4800"/>
              <a:buFont typeface="Arial"/>
              <a:buChar char="•"/>
            </a:pPr>
            <a:r>
              <a:rPr lang="en-US" sz="4800">
                <a:solidFill>
                  <a:schemeClr val="dk2"/>
                </a:solidFill>
                <a:latin typeface="Nunito"/>
                <a:ea typeface="Nunito"/>
                <a:cs typeface="Nunito"/>
                <a:sym typeface="Nunito"/>
              </a:rPr>
              <a:t>Each signal is 60 seconds</a:t>
            </a:r>
            <a:endParaRPr/>
          </a:p>
        </p:txBody>
      </p:sp>
      <p:sp>
        <p:nvSpPr>
          <p:cNvPr id="203" name="Google Shape;203;p3"/>
          <p:cNvSpPr txBox="1"/>
          <p:nvPr/>
        </p:nvSpPr>
        <p:spPr>
          <a:xfrm>
            <a:off x="1113050" y="1391250"/>
            <a:ext cx="58110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Data</a:t>
            </a:r>
            <a:endParaRPr sz="11500"/>
          </a:p>
        </p:txBody>
      </p:sp>
      <p:pic>
        <p:nvPicPr>
          <p:cNvPr id="204" name="Google Shape;204;p3"/>
          <p:cNvPicPr preferRelativeResize="0"/>
          <p:nvPr/>
        </p:nvPicPr>
        <p:blipFill rotWithShape="1">
          <a:blip r:embed="rId3">
            <a:alphaModFix/>
          </a:blip>
          <a:srcRect b="0" l="0" r="0" t="0"/>
          <a:stretch/>
        </p:blipFill>
        <p:spPr>
          <a:xfrm>
            <a:off x="13486538" y="2350926"/>
            <a:ext cx="9695142" cy="11076463"/>
          </a:xfrm>
          <a:prstGeom prst="rect">
            <a:avLst/>
          </a:prstGeom>
          <a:noFill/>
          <a:ln>
            <a:noFill/>
          </a:ln>
        </p:spPr>
      </p:pic>
      <p:sp>
        <p:nvSpPr>
          <p:cNvPr id="205" name="Google Shape;205;p3"/>
          <p:cNvSpPr txBox="1"/>
          <p:nvPr/>
        </p:nvSpPr>
        <p:spPr>
          <a:xfrm>
            <a:off x="13486538" y="1566096"/>
            <a:ext cx="9226372"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dk1"/>
                </a:solidFill>
                <a:latin typeface="Nunito"/>
                <a:ea typeface="Nunito"/>
                <a:cs typeface="Nunito"/>
                <a:sym typeface="Nunito"/>
              </a:rPr>
              <a:t>Example Earthquake Waveform </a:t>
            </a:r>
            <a:endParaRPr/>
          </a:p>
          <a:p>
            <a:pPr indent="0" lvl="0" marL="0" marR="0" rtl="0" algn="ctr">
              <a:spcBef>
                <a:spcPts val="0"/>
              </a:spcBef>
              <a:spcAft>
                <a:spcPts val="0"/>
              </a:spcAft>
              <a:buNone/>
            </a:pPr>
            <a:r>
              <a:rPr lang="en-US" sz="4800">
                <a:solidFill>
                  <a:schemeClr val="dk1"/>
                </a:solidFill>
                <a:latin typeface="Nunito"/>
                <a:ea typeface="Nunito"/>
                <a:cs typeface="Nunito"/>
                <a:sym typeface="Nunito"/>
              </a:rPr>
              <a:t>&amp; Spectrogram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d5a7550bdb_0_174"/>
          <p:cNvSpPr txBox="1"/>
          <p:nvPr/>
        </p:nvSpPr>
        <p:spPr>
          <a:xfrm>
            <a:off x="548125" y="628425"/>
            <a:ext cx="162513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LSTM Results</a:t>
            </a:r>
            <a:endParaRPr sz="11500"/>
          </a:p>
        </p:txBody>
      </p:sp>
      <p:sp>
        <p:nvSpPr>
          <p:cNvPr id="487" name="Google Shape;487;gd5a7550bdb_0_174"/>
          <p:cNvSpPr txBox="1"/>
          <p:nvPr/>
        </p:nvSpPr>
        <p:spPr>
          <a:xfrm>
            <a:off x="3754039" y="3551298"/>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P-Wave Prediction</a:t>
            </a:r>
            <a:endParaRPr/>
          </a:p>
        </p:txBody>
      </p:sp>
      <p:sp>
        <p:nvSpPr>
          <p:cNvPr id="488" name="Google Shape;488;gd5a7550bdb_0_174"/>
          <p:cNvSpPr txBox="1"/>
          <p:nvPr/>
        </p:nvSpPr>
        <p:spPr>
          <a:xfrm>
            <a:off x="15285402" y="3551300"/>
            <a:ext cx="8440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2"/>
                </a:solidFill>
                <a:latin typeface="Nunito"/>
                <a:ea typeface="Nunito"/>
                <a:cs typeface="Nunito"/>
                <a:sym typeface="Nunito"/>
              </a:rPr>
              <a:t>S-Wave Prediction</a:t>
            </a:r>
            <a:endParaRPr/>
          </a:p>
        </p:txBody>
      </p:sp>
      <p:pic>
        <p:nvPicPr>
          <p:cNvPr id="489" name="Google Shape;489;gd5a7550bdb_0_174"/>
          <p:cNvPicPr preferRelativeResize="0"/>
          <p:nvPr/>
        </p:nvPicPr>
        <p:blipFill>
          <a:blip r:embed="rId3">
            <a:alphaModFix/>
          </a:blip>
          <a:stretch>
            <a:fillRect/>
          </a:stretch>
        </p:blipFill>
        <p:spPr>
          <a:xfrm>
            <a:off x="7265475" y="5040150"/>
            <a:ext cx="10750425" cy="7776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gd60c417af8_0_0"/>
          <p:cNvPicPr preferRelativeResize="0"/>
          <p:nvPr/>
        </p:nvPicPr>
        <p:blipFill>
          <a:blip r:embed="rId3">
            <a:alphaModFix/>
          </a:blip>
          <a:stretch>
            <a:fillRect/>
          </a:stretch>
        </p:blipFill>
        <p:spPr>
          <a:xfrm>
            <a:off x="2862400" y="677800"/>
            <a:ext cx="17103225" cy="120406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gd60c417af8_0_5"/>
          <p:cNvPicPr preferRelativeResize="0"/>
          <p:nvPr/>
        </p:nvPicPr>
        <p:blipFill>
          <a:blip r:embed="rId3">
            <a:alphaModFix/>
          </a:blip>
          <a:stretch>
            <a:fillRect/>
          </a:stretch>
        </p:blipFill>
        <p:spPr>
          <a:xfrm>
            <a:off x="5954700" y="3378200"/>
            <a:ext cx="12468225" cy="8858250"/>
          </a:xfrm>
          <a:prstGeom prst="rect">
            <a:avLst/>
          </a:prstGeom>
          <a:noFill/>
          <a:ln>
            <a:noFill/>
          </a:ln>
        </p:spPr>
      </p:pic>
      <p:sp>
        <p:nvSpPr>
          <p:cNvPr id="502" name="Google Shape;502;gd60c417af8_0_5"/>
          <p:cNvSpPr txBox="1"/>
          <p:nvPr/>
        </p:nvSpPr>
        <p:spPr>
          <a:xfrm>
            <a:off x="524600" y="606700"/>
            <a:ext cx="226776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Neural Networks</a:t>
            </a:r>
            <a:endParaRPr sz="1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gd60c417af8_0_11"/>
          <p:cNvPicPr preferRelativeResize="0"/>
          <p:nvPr/>
        </p:nvPicPr>
        <p:blipFill>
          <a:blip r:embed="rId3">
            <a:alphaModFix/>
          </a:blip>
          <a:stretch>
            <a:fillRect/>
          </a:stretch>
        </p:blipFill>
        <p:spPr>
          <a:xfrm>
            <a:off x="1374350" y="3064675"/>
            <a:ext cx="21907650" cy="7382875"/>
          </a:xfrm>
          <a:prstGeom prst="rect">
            <a:avLst/>
          </a:prstGeom>
          <a:noFill/>
          <a:ln>
            <a:noFill/>
          </a:ln>
        </p:spPr>
      </p:pic>
      <p:sp>
        <p:nvSpPr>
          <p:cNvPr id="509" name="Google Shape;509;gd60c417af8_0_11"/>
          <p:cNvSpPr txBox="1"/>
          <p:nvPr/>
        </p:nvSpPr>
        <p:spPr>
          <a:xfrm>
            <a:off x="524600" y="606700"/>
            <a:ext cx="226776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Convolutional Neural Networks</a:t>
            </a:r>
            <a:endParaRPr sz="1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gd60c417af8_0_17"/>
          <p:cNvPicPr preferRelativeResize="0"/>
          <p:nvPr/>
        </p:nvPicPr>
        <p:blipFill>
          <a:blip r:embed="rId3">
            <a:alphaModFix/>
          </a:blip>
          <a:stretch>
            <a:fillRect/>
          </a:stretch>
        </p:blipFill>
        <p:spPr>
          <a:xfrm>
            <a:off x="2657600" y="4295775"/>
            <a:ext cx="19507200" cy="5124450"/>
          </a:xfrm>
          <a:prstGeom prst="rect">
            <a:avLst/>
          </a:prstGeom>
          <a:noFill/>
          <a:ln>
            <a:noFill/>
          </a:ln>
        </p:spPr>
      </p:pic>
      <p:sp>
        <p:nvSpPr>
          <p:cNvPr id="516" name="Google Shape;516;gd60c417af8_0_17"/>
          <p:cNvSpPr txBox="1"/>
          <p:nvPr/>
        </p:nvSpPr>
        <p:spPr>
          <a:xfrm>
            <a:off x="524600" y="606700"/>
            <a:ext cx="215019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Recurrent Neural Networks</a:t>
            </a:r>
            <a:endParaRPr sz="1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d60c417af8_0_23"/>
          <p:cNvSpPr txBox="1"/>
          <p:nvPr/>
        </p:nvSpPr>
        <p:spPr>
          <a:xfrm>
            <a:off x="524600" y="606700"/>
            <a:ext cx="215019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LSTMs</a:t>
            </a:r>
            <a:endParaRPr sz="11500"/>
          </a:p>
        </p:txBody>
      </p:sp>
      <p:pic>
        <p:nvPicPr>
          <p:cNvPr id="523" name="Google Shape;523;gd60c417af8_0_23"/>
          <p:cNvPicPr preferRelativeResize="0"/>
          <p:nvPr/>
        </p:nvPicPr>
        <p:blipFill>
          <a:blip r:embed="rId3">
            <a:alphaModFix/>
          </a:blip>
          <a:stretch>
            <a:fillRect/>
          </a:stretch>
        </p:blipFill>
        <p:spPr>
          <a:xfrm>
            <a:off x="2261800" y="4045300"/>
            <a:ext cx="19507200" cy="7324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
          <p:cNvSpPr txBox="1"/>
          <p:nvPr/>
        </p:nvSpPr>
        <p:spPr>
          <a:xfrm>
            <a:off x="1711328" y="4823575"/>
            <a:ext cx="9554100" cy="6741900"/>
          </a:xfrm>
          <a:prstGeom prst="rect">
            <a:avLst/>
          </a:prstGeom>
          <a:noFill/>
          <a:ln>
            <a:noFill/>
          </a:ln>
        </p:spPr>
        <p:txBody>
          <a:bodyPr anchorCtr="0" anchor="t" bIns="45700" lIns="91425" spcFirstLastPara="1" rIns="91425" wrap="square" tIns="45700">
            <a:spAutoFit/>
          </a:bodyPr>
          <a:lstStyle/>
          <a:p>
            <a:pPr indent="-533400" lvl="0" marL="457200" marR="0" rtl="0" algn="l">
              <a:spcBef>
                <a:spcPts val="0"/>
              </a:spcBef>
              <a:spcAft>
                <a:spcPts val="0"/>
              </a:spcAft>
              <a:buClr>
                <a:schemeClr val="dk2"/>
              </a:buClr>
              <a:buSzPts val="4800"/>
              <a:buFont typeface="Nunito"/>
              <a:buChar char="●"/>
            </a:pPr>
            <a:r>
              <a:rPr lang="en-US" sz="4800">
                <a:solidFill>
                  <a:schemeClr val="dk2"/>
                </a:solidFill>
                <a:latin typeface="Nunito"/>
                <a:ea typeface="Nunito"/>
                <a:cs typeface="Nunito"/>
                <a:sym typeface="Nunito"/>
              </a:rPr>
              <a:t>Models trained/tested on spectrograms or waveform figures depending on target</a:t>
            </a:r>
            <a:endParaRPr sz="4800">
              <a:solidFill>
                <a:schemeClr val="dk2"/>
              </a:solidFill>
              <a:latin typeface="Nunito"/>
              <a:ea typeface="Nunito"/>
              <a:cs typeface="Nunito"/>
              <a:sym typeface="Nunito"/>
            </a:endParaRPr>
          </a:p>
          <a:p>
            <a:pPr indent="0" lvl="0" marL="457200" marR="0" rtl="0" algn="l">
              <a:spcBef>
                <a:spcPts val="0"/>
              </a:spcBef>
              <a:spcAft>
                <a:spcPts val="0"/>
              </a:spcAft>
              <a:buNone/>
            </a:pPr>
            <a:r>
              <a:t/>
            </a:r>
            <a:endParaRPr sz="4800">
              <a:solidFill>
                <a:schemeClr val="dk2"/>
              </a:solidFill>
              <a:latin typeface="Nunito"/>
              <a:ea typeface="Nunito"/>
              <a:cs typeface="Nunito"/>
              <a:sym typeface="Nunito"/>
            </a:endParaRPr>
          </a:p>
          <a:p>
            <a:pPr indent="-533400" lvl="0" marL="457200" marR="0" rtl="0" algn="l">
              <a:spcBef>
                <a:spcPts val="0"/>
              </a:spcBef>
              <a:spcAft>
                <a:spcPts val="0"/>
              </a:spcAft>
              <a:buClr>
                <a:schemeClr val="dk2"/>
              </a:buClr>
              <a:buSzPts val="4800"/>
              <a:buFont typeface="Nunito"/>
              <a:buChar char="●"/>
            </a:pPr>
            <a:r>
              <a:rPr lang="en-US" sz="4800">
                <a:solidFill>
                  <a:schemeClr val="dk2"/>
                </a:solidFill>
                <a:latin typeface="Nunito"/>
                <a:ea typeface="Nunito"/>
                <a:cs typeface="Nunito"/>
                <a:sym typeface="Nunito"/>
              </a:rPr>
              <a:t>Used classification CNN model for predicting earthquakes, regression CNN for other targets, each with one convolutional layer</a:t>
            </a:r>
            <a:endParaRPr sz="4800">
              <a:solidFill>
                <a:schemeClr val="dk2"/>
              </a:solidFill>
              <a:latin typeface="Nunito"/>
              <a:ea typeface="Nunito"/>
              <a:cs typeface="Nunito"/>
              <a:sym typeface="Nunito"/>
            </a:endParaRPr>
          </a:p>
        </p:txBody>
      </p:sp>
      <p:sp>
        <p:nvSpPr>
          <p:cNvPr id="211" name="Google Shape;211;p4"/>
          <p:cNvSpPr txBox="1"/>
          <p:nvPr/>
        </p:nvSpPr>
        <p:spPr>
          <a:xfrm>
            <a:off x="852325" y="997800"/>
            <a:ext cx="176742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Methods: CNN</a:t>
            </a:r>
            <a:endParaRPr sz="11500"/>
          </a:p>
        </p:txBody>
      </p:sp>
      <p:pic>
        <p:nvPicPr>
          <p:cNvPr id="212" name="Google Shape;212;p4"/>
          <p:cNvPicPr preferRelativeResize="0"/>
          <p:nvPr/>
        </p:nvPicPr>
        <p:blipFill rotWithShape="1">
          <a:blip r:embed="rId3">
            <a:alphaModFix/>
          </a:blip>
          <a:srcRect b="0" l="0" r="66151" t="0"/>
          <a:stretch/>
        </p:blipFill>
        <p:spPr>
          <a:xfrm>
            <a:off x="17650125" y="3675638"/>
            <a:ext cx="4716150" cy="9288600"/>
          </a:xfrm>
          <a:prstGeom prst="rect">
            <a:avLst/>
          </a:prstGeom>
          <a:noFill/>
          <a:ln>
            <a:noFill/>
          </a:ln>
        </p:spPr>
      </p:pic>
      <p:pic>
        <p:nvPicPr>
          <p:cNvPr id="213" name="Google Shape;213;p4"/>
          <p:cNvPicPr preferRelativeResize="0"/>
          <p:nvPr/>
        </p:nvPicPr>
        <p:blipFill rotWithShape="1">
          <a:blip r:embed="rId4">
            <a:alphaModFix/>
          </a:blip>
          <a:srcRect b="0" l="0" r="66006" t="0"/>
          <a:stretch/>
        </p:blipFill>
        <p:spPr>
          <a:xfrm>
            <a:off x="12188825" y="3580657"/>
            <a:ext cx="5146401" cy="9478556"/>
          </a:xfrm>
          <a:prstGeom prst="rect">
            <a:avLst/>
          </a:prstGeom>
          <a:noFill/>
          <a:ln>
            <a:noFill/>
          </a:ln>
        </p:spPr>
      </p:pic>
      <p:sp>
        <p:nvSpPr>
          <p:cNvPr id="214" name="Google Shape;214;p4"/>
          <p:cNvSpPr txBox="1"/>
          <p:nvPr/>
        </p:nvSpPr>
        <p:spPr>
          <a:xfrm>
            <a:off x="13599950" y="2589100"/>
            <a:ext cx="9393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5A96EB"/>
                </a:solidFill>
                <a:latin typeface="Nunito"/>
                <a:ea typeface="Nunito"/>
                <a:cs typeface="Nunito"/>
                <a:sym typeface="Nunito"/>
              </a:rPr>
              <a:t>Example Waveforms &amp; Spectrograms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d5a7550bdb_0_223"/>
          <p:cNvSpPr txBox="1"/>
          <p:nvPr/>
        </p:nvSpPr>
        <p:spPr>
          <a:xfrm>
            <a:off x="852325" y="997800"/>
            <a:ext cx="22095300" cy="15003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9800">
                <a:solidFill>
                  <a:schemeClr val="dk2"/>
                </a:solidFill>
                <a:latin typeface="Nunito"/>
                <a:ea typeface="Nunito"/>
                <a:cs typeface="Nunito"/>
                <a:sym typeface="Nunito"/>
              </a:rPr>
              <a:t>Classification </a:t>
            </a:r>
            <a:r>
              <a:rPr b="1" lang="en-US" sz="9800">
                <a:solidFill>
                  <a:schemeClr val="dk2"/>
                </a:solidFill>
                <a:latin typeface="Nunito"/>
                <a:ea typeface="Nunito"/>
                <a:cs typeface="Nunito"/>
                <a:sym typeface="Nunito"/>
              </a:rPr>
              <a:t>CNN Architecture</a:t>
            </a:r>
            <a:endParaRPr sz="9800"/>
          </a:p>
        </p:txBody>
      </p:sp>
      <p:sp>
        <p:nvSpPr>
          <p:cNvPr id="220" name="Google Shape;220;gd5a7550bdb_0_223"/>
          <p:cNvSpPr/>
          <p:nvPr/>
        </p:nvSpPr>
        <p:spPr>
          <a:xfrm>
            <a:off x="4873475" y="42943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d5a7550bdb_0_223"/>
          <p:cNvSpPr txBox="1"/>
          <p:nvPr/>
        </p:nvSpPr>
        <p:spPr>
          <a:xfrm>
            <a:off x="453823" y="4485701"/>
            <a:ext cx="2799300" cy="160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900">
                <a:solidFill>
                  <a:srgbClr val="5A96EB"/>
                </a:solidFill>
                <a:latin typeface="Nunito"/>
                <a:ea typeface="Nunito"/>
                <a:cs typeface="Nunito"/>
                <a:sym typeface="Nunito"/>
              </a:rPr>
              <a:t>Input (Images)</a:t>
            </a:r>
            <a:endParaRPr b="1" sz="300">
              <a:solidFill>
                <a:srgbClr val="5A96EB"/>
              </a:solidFill>
            </a:endParaRPr>
          </a:p>
        </p:txBody>
      </p:sp>
      <p:sp>
        <p:nvSpPr>
          <p:cNvPr id="222" name="Google Shape;222;gd5a7550bdb_0_223"/>
          <p:cNvSpPr/>
          <p:nvPr/>
        </p:nvSpPr>
        <p:spPr>
          <a:xfrm>
            <a:off x="3511000" y="501835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23" name="Google Shape;223;gd5a7550bdb_0_223"/>
          <p:cNvSpPr/>
          <p:nvPr/>
        </p:nvSpPr>
        <p:spPr>
          <a:xfrm>
            <a:off x="9687325" y="42943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d5a7550bdb_0_223"/>
          <p:cNvSpPr/>
          <p:nvPr/>
        </p:nvSpPr>
        <p:spPr>
          <a:xfrm>
            <a:off x="14501175" y="42943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d5a7550bdb_0_223"/>
          <p:cNvSpPr/>
          <p:nvPr/>
        </p:nvSpPr>
        <p:spPr>
          <a:xfrm>
            <a:off x="8324850" y="501835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26" name="Google Shape;226;gd5a7550bdb_0_223"/>
          <p:cNvSpPr/>
          <p:nvPr/>
        </p:nvSpPr>
        <p:spPr>
          <a:xfrm>
            <a:off x="13138700" y="501835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27" name="Google Shape;227;gd5a7550bdb_0_223"/>
          <p:cNvSpPr/>
          <p:nvPr/>
        </p:nvSpPr>
        <p:spPr>
          <a:xfrm>
            <a:off x="19315025" y="42943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d5a7550bdb_0_223"/>
          <p:cNvSpPr/>
          <p:nvPr/>
        </p:nvSpPr>
        <p:spPr>
          <a:xfrm>
            <a:off x="17952550" y="501835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29" name="Google Shape;229;gd5a7550bdb_0_223"/>
          <p:cNvSpPr/>
          <p:nvPr/>
        </p:nvSpPr>
        <p:spPr>
          <a:xfrm>
            <a:off x="5025875" y="44467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d5a7550bdb_0_223"/>
          <p:cNvSpPr/>
          <p:nvPr/>
        </p:nvSpPr>
        <p:spPr>
          <a:xfrm>
            <a:off x="9839725" y="44467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d5a7550bdb_0_223"/>
          <p:cNvSpPr/>
          <p:nvPr/>
        </p:nvSpPr>
        <p:spPr>
          <a:xfrm>
            <a:off x="14653575" y="44467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d5a7550bdb_0_223"/>
          <p:cNvSpPr/>
          <p:nvPr/>
        </p:nvSpPr>
        <p:spPr>
          <a:xfrm>
            <a:off x="5178275" y="45991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d5a7550bdb_0_223"/>
          <p:cNvSpPr/>
          <p:nvPr/>
        </p:nvSpPr>
        <p:spPr>
          <a:xfrm>
            <a:off x="9992125" y="45991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d5a7550bdb_0_223"/>
          <p:cNvSpPr/>
          <p:nvPr/>
        </p:nvSpPr>
        <p:spPr>
          <a:xfrm>
            <a:off x="14805975" y="45991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d5a7550bdb_0_223"/>
          <p:cNvSpPr txBox="1"/>
          <p:nvPr/>
        </p:nvSpPr>
        <p:spPr>
          <a:xfrm>
            <a:off x="5420073" y="4852138"/>
            <a:ext cx="2799300" cy="1477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rgbClr val="5A96EB"/>
                </a:solidFill>
                <a:latin typeface="Nunito"/>
                <a:ea typeface="Nunito"/>
                <a:cs typeface="Nunito"/>
                <a:sym typeface="Nunito"/>
              </a:rPr>
              <a:t>Convolutional Layer (32 filters)</a:t>
            </a:r>
            <a:endParaRPr b="1" sz="100">
              <a:solidFill>
                <a:srgbClr val="5A96EB"/>
              </a:solidFill>
            </a:endParaRPr>
          </a:p>
        </p:txBody>
      </p:sp>
      <p:sp>
        <p:nvSpPr>
          <p:cNvPr id="236" name="Google Shape;236;gd5a7550bdb_0_223"/>
          <p:cNvSpPr txBox="1"/>
          <p:nvPr/>
        </p:nvSpPr>
        <p:spPr>
          <a:xfrm>
            <a:off x="10113023" y="5082988"/>
            <a:ext cx="27993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rgbClr val="5A96EB"/>
                </a:solidFill>
                <a:latin typeface="Nunito"/>
                <a:ea typeface="Nunito"/>
                <a:cs typeface="Nunito"/>
                <a:sym typeface="Nunito"/>
              </a:rPr>
              <a:t>Max pooling layer</a:t>
            </a:r>
            <a:endParaRPr b="1" sz="100">
              <a:solidFill>
                <a:srgbClr val="5A96EB"/>
              </a:solidFill>
            </a:endParaRPr>
          </a:p>
        </p:txBody>
      </p:sp>
      <p:sp>
        <p:nvSpPr>
          <p:cNvPr id="237" name="Google Shape;237;gd5a7550bdb_0_223"/>
          <p:cNvSpPr txBox="1"/>
          <p:nvPr/>
        </p:nvSpPr>
        <p:spPr>
          <a:xfrm>
            <a:off x="14958373" y="5144188"/>
            <a:ext cx="2799300" cy="58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b="1" sz="100">
              <a:solidFill>
                <a:srgbClr val="5A96EB"/>
              </a:solidFill>
            </a:endParaRPr>
          </a:p>
          <a:p>
            <a:pPr indent="0" lvl="0" marL="0" marR="0" rtl="0" algn="l">
              <a:spcBef>
                <a:spcPts val="0"/>
              </a:spcBef>
              <a:spcAft>
                <a:spcPts val="0"/>
              </a:spcAft>
              <a:buNone/>
            </a:pPr>
            <a:r>
              <a:rPr b="1" lang="en-US" sz="3000">
                <a:solidFill>
                  <a:srgbClr val="5A96EB"/>
                </a:solidFill>
                <a:latin typeface="Nunito"/>
                <a:ea typeface="Nunito"/>
                <a:cs typeface="Nunito"/>
                <a:sym typeface="Nunito"/>
              </a:rPr>
              <a:t>Dropout layer</a:t>
            </a:r>
            <a:endParaRPr b="1" sz="100">
              <a:solidFill>
                <a:srgbClr val="5A96EB"/>
              </a:solidFill>
            </a:endParaRPr>
          </a:p>
        </p:txBody>
      </p:sp>
      <p:sp>
        <p:nvSpPr>
          <p:cNvPr id="238" name="Google Shape;238;gd5a7550bdb_0_223"/>
          <p:cNvSpPr txBox="1"/>
          <p:nvPr/>
        </p:nvSpPr>
        <p:spPr>
          <a:xfrm>
            <a:off x="19467423" y="4760788"/>
            <a:ext cx="2799300" cy="1050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t/>
            </a:r>
            <a:endParaRPr b="1" sz="100">
              <a:solidFill>
                <a:srgbClr val="5A96EB"/>
              </a:solidFill>
            </a:endParaRPr>
          </a:p>
          <a:p>
            <a:pPr indent="0" lvl="0" marL="0" marR="0" rtl="0" algn="ctr">
              <a:spcBef>
                <a:spcPts val="0"/>
              </a:spcBef>
              <a:spcAft>
                <a:spcPts val="0"/>
              </a:spcAft>
              <a:buNone/>
            </a:pPr>
            <a:r>
              <a:rPr b="1" lang="en-US" sz="3000">
                <a:solidFill>
                  <a:srgbClr val="5A96EB"/>
                </a:solidFill>
                <a:latin typeface="Nunito"/>
                <a:ea typeface="Nunito"/>
                <a:cs typeface="Nunito"/>
                <a:sym typeface="Nunito"/>
              </a:rPr>
              <a:t>Flattening</a:t>
            </a:r>
            <a:r>
              <a:rPr b="1" lang="en-US" sz="3000">
                <a:solidFill>
                  <a:srgbClr val="5A96EB"/>
                </a:solidFill>
                <a:latin typeface="Nunito"/>
                <a:ea typeface="Nunito"/>
                <a:cs typeface="Nunito"/>
                <a:sym typeface="Nunito"/>
              </a:rPr>
              <a:t> layer</a:t>
            </a:r>
            <a:endParaRPr b="1" sz="100">
              <a:solidFill>
                <a:srgbClr val="5A96EB"/>
              </a:solidFill>
            </a:endParaRPr>
          </a:p>
        </p:txBody>
      </p:sp>
      <p:sp>
        <p:nvSpPr>
          <p:cNvPr id="239" name="Google Shape;239;gd5a7550bdb_0_223"/>
          <p:cNvSpPr/>
          <p:nvPr/>
        </p:nvSpPr>
        <p:spPr>
          <a:xfrm>
            <a:off x="4873475" y="945225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d5a7550bdb_0_223"/>
          <p:cNvSpPr/>
          <p:nvPr/>
        </p:nvSpPr>
        <p:spPr>
          <a:xfrm>
            <a:off x="9687325" y="945225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d5a7550bdb_0_223"/>
          <p:cNvSpPr/>
          <p:nvPr/>
        </p:nvSpPr>
        <p:spPr>
          <a:xfrm>
            <a:off x="14501175" y="945225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d5a7550bdb_0_223"/>
          <p:cNvSpPr/>
          <p:nvPr/>
        </p:nvSpPr>
        <p:spPr>
          <a:xfrm>
            <a:off x="8324850" y="1017630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43" name="Google Shape;243;gd5a7550bdb_0_223"/>
          <p:cNvSpPr/>
          <p:nvPr/>
        </p:nvSpPr>
        <p:spPr>
          <a:xfrm>
            <a:off x="13138700" y="1017630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44" name="Google Shape;244;gd5a7550bdb_0_223"/>
          <p:cNvSpPr/>
          <p:nvPr/>
        </p:nvSpPr>
        <p:spPr>
          <a:xfrm>
            <a:off x="17952550" y="1017630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45" name="Google Shape;245;gd5a7550bdb_0_223"/>
          <p:cNvSpPr txBox="1"/>
          <p:nvPr/>
        </p:nvSpPr>
        <p:spPr>
          <a:xfrm>
            <a:off x="5222973" y="10105788"/>
            <a:ext cx="27993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rgbClr val="5A96EB"/>
                </a:solidFill>
                <a:latin typeface="Nunito"/>
                <a:ea typeface="Nunito"/>
                <a:cs typeface="Nunito"/>
                <a:sym typeface="Nunito"/>
              </a:rPr>
              <a:t>Dense Layer</a:t>
            </a:r>
            <a:endParaRPr b="1" sz="100">
              <a:solidFill>
                <a:srgbClr val="5A96EB"/>
              </a:solidFill>
            </a:endParaRPr>
          </a:p>
        </p:txBody>
      </p:sp>
      <p:sp>
        <p:nvSpPr>
          <p:cNvPr id="246" name="Google Shape;246;gd5a7550bdb_0_223"/>
          <p:cNvSpPr txBox="1"/>
          <p:nvPr/>
        </p:nvSpPr>
        <p:spPr>
          <a:xfrm>
            <a:off x="9884423" y="10088538"/>
            <a:ext cx="2799300" cy="588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t/>
            </a:r>
            <a:endParaRPr b="1" sz="100">
              <a:solidFill>
                <a:srgbClr val="5A96EB"/>
              </a:solidFill>
            </a:endParaRPr>
          </a:p>
          <a:p>
            <a:pPr indent="0" lvl="0" marL="0" marR="0" rtl="0" algn="ctr">
              <a:spcBef>
                <a:spcPts val="0"/>
              </a:spcBef>
              <a:spcAft>
                <a:spcPts val="0"/>
              </a:spcAft>
              <a:buNone/>
            </a:pPr>
            <a:r>
              <a:rPr b="1" lang="en-US" sz="3000">
                <a:solidFill>
                  <a:srgbClr val="5A96EB"/>
                </a:solidFill>
                <a:latin typeface="Nunito"/>
                <a:ea typeface="Nunito"/>
                <a:cs typeface="Nunito"/>
                <a:sym typeface="Nunito"/>
              </a:rPr>
              <a:t>Dense Layer</a:t>
            </a:r>
            <a:endParaRPr b="1" sz="100">
              <a:solidFill>
                <a:srgbClr val="5A96EB"/>
              </a:solidFill>
            </a:endParaRPr>
          </a:p>
        </p:txBody>
      </p:sp>
      <p:sp>
        <p:nvSpPr>
          <p:cNvPr id="247" name="Google Shape;247;gd5a7550bdb_0_223"/>
          <p:cNvSpPr txBox="1"/>
          <p:nvPr/>
        </p:nvSpPr>
        <p:spPr>
          <a:xfrm>
            <a:off x="14698273" y="10088538"/>
            <a:ext cx="2799300" cy="588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t/>
            </a:r>
            <a:endParaRPr b="1" sz="100">
              <a:solidFill>
                <a:srgbClr val="5A96EB"/>
              </a:solidFill>
            </a:endParaRPr>
          </a:p>
          <a:p>
            <a:pPr indent="0" lvl="0" marL="0" marR="0" rtl="0" algn="ctr">
              <a:spcBef>
                <a:spcPts val="0"/>
              </a:spcBef>
              <a:spcAft>
                <a:spcPts val="0"/>
              </a:spcAft>
              <a:buNone/>
            </a:pPr>
            <a:r>
              <a:rPr b="1" lang="en-US" sz="3000">
                <a:solidFill>
                  <a:srgbClr val="5A96EB"/>
                </a:solidFill>
                <a:latin typeface="Nunito"/>
                <a:ea typeface="Nunito"/>
                <a:cs typeface="Nunito"/>
                <a:sym typeface="Nunito"/>
              </a:rPr>
              <a:t>Dense layer</a:t>
            </a:r>
            <a:endParaRPr b="1" sz="100">
              <a:solidFill>
                <a:srgbClr val="5A96EB"/>
              </a:solidFill>
            </a:endParaRPr>
          </a:p>
        </p:txBody>
      </p:sp>
      <p:sp>
        <p:nvSpPr>
          <p:cNvPr id="248" name="Google Shape;248;gd5a7550bdb_0_223"/>
          <p:cNvSpPr txBox="1"/>
          <p:nvPr/>
        </p:nvSpPr>
        <p:spPr>
          <a:xfrm>
            <a:off x="19512126" y="9127050"/>
            <a:ext cx="4191600" cy="3509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b="1" sz="1200">
              <a:solidFill>
                <a:srgbClr val="5A96EB"/>
              </a:solidFill>
            </a:endParaRPr>
          </a:p>
          <a:p>
            <a:pPr indent="0" lvl="0" marL="0" marR="0" rtl="0" algn="ctr">
              <a:spcBef>
                <a:spcPts val="0"/>
              </a:spcBef>
              <a:spcAft>
                <a:spcPts val="0"/>
              </a:spcAft>
              <a:buNone/>
            </a:pPr>
            <a:r>
              <a:rPr b="1" lang="en-US" sz="4200">
                <a:solidFill>
                  <a:srgbClr val="5A96EB"/>
                </a:solidFill>
                <a:latin typeface="Nunito"/>
                <a:ea typeface="Nunito"/>
                <a:cs typeface="Nunito"/>
                <a:sym typeface="Nunito"/>
              </a:rPr>
              <a:t>Output</a:t>
            </a:r>
            <a:endParaRPr b="1" sz="4200">
              <a:solidFill>
                <a:srgbClr val="5A96EB"/>
              </a:solidFill>
              <a:latin typeface="Nunito"/>
              <a:ea typeface="Nunito"/>
              <a:cs typeface="Nunito"/>
              <a:sym typeface="Nunito"/>
            </a:endParaRPr>
          </a:p>
          <a:p>
            <a:pPr indent="0" lvl="0" marL="0" marR="0" rtl="0" algn="ctr">
              <a:spcBef>
                <a:spcPts val="0"/>
              </a:spcBef>
              <a:spcAft>
                <a:spcPts val="0"/>
              </a:spcAft>
              <a:buNone/>
            </a:pPr>
            <a:r>
              <a:rPr b="1" lang="en-US" sz="4200">
                <a:solidFill>
                  <a:srgbClr val="5A96EB"/>
                </a:solidFill>
                <a:latin typeface="Nunito"/>
                <a:ea typeface="Nunito"/>
                <a:cs typeface="Nunito"/>
                <a:sym typeface="Nunito"/>
              </a:rPr>
              <a:t>(Probability that the signal is an earthquake)</a:t>
            </a:r>
            <a:endParaRPr b="1" sz="4200">
              <a:solidFill>
                <a:srgbClr val="5A96EB"/>
              </a:solidFill>
              <a:latin typeface="Nunito"/>
              <a:ea typeface="Nunito"/>
              <a:cs typeface="Nunito"/>
              <a:sym typeface="Nunito"/>
            </a:endParaRPr>
          </a:p>
        </p:txBody>
      </p:sp>
      <p:sp>
        <p:nvSpPr>
          <p:cNvPr id="249" name="Google Shape;249;gd5a7550bdb_0_223"/>
          <p:cNvSpPr/>
          <p:nvPr/>
        </p:nvSpPr>
        <p:spPr>
          <a:xfrm>
            <a:off x="1825625" y="5265575"/>
            <a:ext cx="21838750" cy="5545575"/>
          </a:xfrm>
          <a:custGeom>
            <a:rect b="b" l="l" r="r" t="t"/>
            <a:pathLst>
              <a:path extrusionOk="0" h="221823" w="873550">
                <a:moveTo>
                  <a:pt x="836207" y="0"/>
                </a:moveTo>
                <a:cubicBezTo>
                  <a:pt x="840541" y="8523"/>
                  <a:pt x="897169" y="32504"/>
                  <a:pt x="862210" y="51139"/>
                </a:cubicBezTo>
                <a:cubicBezTo>
                  <a:pt x="827251" y="69774"/>
                  <a:pt x="729162" y="106612"/>
                  <a:pt x="626451" y="111812"/>
                </a:cubicBezTo>
                <a:cubicBezTo>
                  <a:pt x="523740" y="117013"/>
                  <a:pt x="346054" y="81331"/>
                  <a:pt x="245943" y="82342"/>
                </a:cubicBezTo>
                <a:cubicBezTo>
                  <a:pt x="145832" y="83353"/>
                  <a:pt x="64790" y="96210"/>
                  <a:pt x="25786" y="117879"/>
                </a:cubicBezTo>
                <a:cubicBezTo>
                  <a:pt x="-13218" y="139548"/>
                  <a:pt x="650" y="195454"/>
                  <a:pt x="11918" y="212356"/>
                </a:cubicBezTo>
                <a:cubicBezTo>
                  <a:pt x="23186" y="229258"/>
                  <a:pt x="79814" y="218134"/>
                  <a:pt x="93393" y="219290"/>
                </a:cubicBezTo>
              </a:path>
            </a:pathLst>
          </a:custGeom>
          <a:noFill/>
          <a:ln cap="flat" cmpd="sng" w="19050">
            <a:solidFill>
              <a:schemeClr val="dk2"/>
            </a:solidFill>
            <a:prstDash val="solid"/>
            <a:round/>
            <a:headEnd len="med" w="med" type="none"/>
            <a:tailEnd len="med" w="med" type="none"/>
          </a:ln>
        </p:spPr>
      </p:sp>
      <p:cxnSp>
        <p:nvCxnSpPr>
          <p:cNvPr id="250" name="Google Shape;250;gd5a7550bdb_0_223"/>
          <p:cNvCxnSpPr/>
          <p:nvPr/>
        </p:nvCxnSpPr>
        <p:spPr>
          <a:xfrm>
            <a:off x="3900850" y="10451700"/>
            <a:ext cx="281700" cy="260100"/>
          </a:xfrm>
          <a:prstGeom prst="straightConnector1">
            <a:avLst/>
          </a:prstGeom>
          <a:noFill/>
          <a:ln cap="flat" cmpd="sng" w="28575">
            <a:solidFill>
              <a:schemeClr val="dk2"/>
            </a:solidFill>
            <a:prstDash val="solid"/>
            <a:round/>
            <a:headEnd len="med" w="med" type="none"/>
            <a:tailEnd len="med" w="med" type="none"/>
          </a:ln>
        </p:spPr>
      </p:cxnSp>
      <p:cxnSp>
        <p:nvCxnSpPr>
          <p:cNvPr id="251" name="Google Shape;251;gd5a7550bdb_0_223"/>
          <p:cNvCxnSpPr/>
          <p:nvPr/>
        </p:nvCxnSpPr>
        <p:spPr>
          <a:xfrm flipH="1" rot="10800000">
            <a:off x="3944050" y="10697550"/>
            <a:ext cx="238500" cy="3684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
          <p:cNvSpPr txBox="1"/>
          <p:nvPr/>
        </p:nvSpPr>
        <p:spPr>
          <a:xfrm>
            <a:off x="1298130" y="4305598"/>
            <a:ext cx="7392600" cy="8219400"/>
          </a:xfrm>
          <a:prstGeom prst="rect">
            <a:avLst/>
          </a:prstGeom>
          <a:noFill/>
          <a:ln>
            <a:noFill/>
          </a:ln>
        </p:spPr>
        <p:txBody>
          <a:bodyPr anchorCtr="0" anchor="t" bIns="45700" lIns="91425" spcFirstLastPara="1" rIns="91425" wrap="square" tIns="45700">
            <a:spAutoFit/>
          </a:bodyPr>
          <a:lstStyle/>
          <a:p>
            <a:pPr indent="-533400" lvl="0" marL="457200" marR="0" rtl="0" algn="l">
              <a:spcBef>
                <a:spcPts val="0"/>
              </a:spcBef>
              <a:spcAft>
                <a:spcPts val="0"/>
              </a:spcAft>
              <a:buClr>
                <a:schemeClr val="dk2"/>
              </a:buClr>
              <a:buSzPts val="4800"/>
              <a:buFont typeface="Nunito"/>
              <a:buChar char="●"/>
            </a:pPr>
            <a:r>
              <a:rPr lang="en-US" sz="4800">
                <a:solidFill>
                  <a:schemeClr val="dk2"/>
                </a:solidFill>
                <a:latin typeface="Nunito"/>
                <a:ea typeface="Nunito"/>
                <a:cs typeface="Nunito"/>
                <a:sym typeface="Nunito"/>
              </a:rPr>
              <a:t>Built an LSTM model to use the time-series signal data, to see if I could remove the need to generate images as needed for the CNN</a:t>
            </a:r>
            <a:endParaRPr sz="4800">
              <a:solidFill>
                <a:schemeClr val="dk2"/>
              </a:solidFill>
              <a:latin typeface="Nunito"/>
              <a:ea typeface="Nunito"/>
              <a:cs typeface="Nunito"/>
              <a:sym typeface="Nunito"/>
            </a:endParaRPr>
          </a:p>
          <a:p>
            <a:pPr indent="0" lvl="0" marL="457200" marR="0" rtl="0" algn="l">
              <a:spcBef>
                <a:spcPts val="0"/>
              </a:spcBef>
              <a:spcAft>
                <a:spcPts val="0"/>
              </a:spcAft>
              <a:buNone/>
            </a:pPr>
            <a:r>
              <a:t/>
            </a:r>
            <a:endParaRPr sz="4800">
              <a:solidFill>
                <a:schemeClr val="dk2"/>
              </a:solidFill>
              <a:latin typeface="Nunito"/>
              <a:ea typeface="Nunito"/>
              <a:cs typeface="Nunito"/>
              <a:sym typeface="Nunito"/>
            </a:endParaRPr>
          </a:p>
          <a:p>
            <a:pPr indent="-533400" lvl="0" marL="457200" marR="0" rtl="0" algn="l">
              <a:spcBef>
                <a:spcPts val="0"/>
              </a:spcBef>
              <a:spcAft>
                <a:spcPts val="0"/>
              </a:spcAft>
              <a:buClr>
                <a:schemeClr val="dk2"/>
              </a:buClr>
              <a:buSzPts val="4800"/>
              <a:buFont typeface="Nunito"/>
              <a:buChar char="●"/>
            </a:pPr>
            <a:r>
              <a:rPr lang="en-US" sz="4800">
                <a:solidFill>
                  <a:schemeClr val="dk2"/>
                </a:solidFill>
                <a:latin typeface="Nunito"/>
                <a:ea typeface="Nunito"/>
                <a:cs typeface="Nunito"/>
                <a:sym typeface="Nunito"/>
              </a:rPr>
              <a:t>Models trained/tested on seismic envelopes (time-series), each with 2 LSTM layers</a:t>
            </a:r>
            <a:endParaRPr/>
          </a:p>
        </p:txBody>
      </p:sp>
      <p:sp>
        <p:nvSpPr>
          <p:cNvPr id="257" name="Google Shape;257;p5"/>
          <p:cNvSpPr txBox="1"/>
          <p:nvPr/>
        </p:nvSpPr>
        <p:spPr>
          <a:xfrm>
            <a:off x="2025575" y="1215075"/>
            <a:ext cx="201336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t/>
            </a:r>
            <a:endParaRPr sz="11500"/>
          </a:p>
        </p:txBody>
      </p:sp>
      <p:sp>
        <p:nvSpPr>
          <p:cNvPr id="258" name="Google Shape;258;p5"/>
          <p:cNvSpPr txBox="1"/>
          <p:nvPr/>
        </p:nvSpPr>
        <p:spPr>
          <a:xfrm>
            <a:off x="852325" y="997800"/>
            <a:ext cx="17674200" cy="17445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11500">
                <a:solidFill>
                  <a:schemeClr val="dk2"/>
                </a:solidFill>
                <a:latin typeface="Nunito"/>
                <a:ea typeface="Nunito"/>
                <a:cs typeface="Nunito"/>
                <a:sym typeface="Nunito"/>
              </a:rPr>
              <a:t>Methods: LSTM</a:t>
            </a:r>
            <a:endParaRPr sz="11500"/>
          </a:p>
        </p:txBody>
      </p:sp>
      <p:pic>
        <p:nvPicPr>
          <p:cNvPr id="259" name="Google Shape;259;p5"/>
          <p:cNvPicPr preferRelativeResize="0"/>
          <p:nvPr/>
        </p:nvPicPr>
        <p:blipFill>
          <a:blip r:embed="rId3">
            <a:alphaModFix/>
          </a:blip>
          <a:stretch>
            <a:fillRect/>
          </a:stretch>
        </p:blipFill>
        <p:spPr>
          <a:xfrm>
            <a:off x="11684700" y="3063500"/>
            <a:ext cx="12120924" cy="9569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d5a7550bdb_0_330"/>
          <p:cNvSpPr txBox="1"/>
          <p:nvPr/>
        </p:nvSpPr>
        <p:spPr>
          <a:xfrm>
            <a:off x="852325" y="997800"/>
            <a:ext cx="22095300" cy="15003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9800">
                <a:solidFill>
                  <a:schemeClr val="dk2"/>
                </a:solidFill>
                <a:latin typeface="Nunito"/>
                <a:ea typeface="Nunito"/>
                <a:cs typeface="Nunito"/>
                <a:sym typeface="Nunito"/>
              </a:rPr>
              <a:t>Classification LSTM Architecture</a:t>
            </a:r>
            <a:endParaRPr sz="9800"/>
          </a:p>
        </p:txBody>
      </p:sp>
      <p:sp>
        <p:nvSpPr>
          <p:cNvPr id="265" name="Google Shape;265;gd5a7550bdb_0_330"/>
          <p:cNvSpPr/>
          <p:nvPr/>
        </p:nvSpPr>
        <p:spPr>
          <a:xfrm>
            <a:off x="4873475" y="42943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d5a7550bdb_0_330"/>
          <p:cNvSpPr txBox="1"/>
          <p:nvPr/>
        </p:nvSpPr>
        <p:spPr>
          <a:xfrm>
            <a:off x="106425" y="4261000"/>
            <a:ext cx="3451500" cy="235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900">
                <a:solidFill>
                  <a:srgbClr val="5A96EB"/>
                </a:solidFill>
                <a:latin typeface="Nunito"/>
                <a:ea typeface="Nunito"/>
                <a:cs typeface="Nunito"/>
                <a:sym typeface="Nunito"/>
              </a:rPr>
              <a:t>Input (Seismic envelopes)</a:t>
            </a:r>
            <a:endParaRPr b="1" sz="300">
              <a:solidFill>
                <a:srgbClr val="5A96EB"/>
              </a:solidFill>
            </a:endParaRPr>
          </a:p>
        </p:txBody>
      </p:sp>
      <p:sp>
        <p:nvSpPr>
          <p:cNvPr id="267" name="Google Shape;267;gd5a7550bdb_0_330"/>
          <p:cNvSpPr/>
          <p:nvPr/>
        </p:nvSpPr>
        <p:spPr>
          <a:xfrm>
            <a:off x="3511000" y="501835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68" name="Google Shape;268;gd5a7550bdb_0_330"/>
          <p:cNvSpPr/>
          <p:nvPr/>
        </p:nvSpPr>
        <p:spPr>
          <a:xfrm>
            <a:off x="9687325" y="42943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d5a7550bdb_0_330"/>
          <p:cNvSpPr/>
          <p:nvPr/>
        </p:nvSpPr>
        <p:spPr>
          <a:xfrm>
            <a:off x="14501175" y="42943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d5a7550bdb_0_330"/>
          <p:cNvSpPr/>
          <p:nvPr/>
        </p:nvSpPr>
        <p:spPr>
          <a:xfrm>
            <a:off x="8324850" y="501835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71" name="Google Shape;271;gd5a7550bdb_0_330"/>
          <p:cNvSpPr/>
          <p:nvPr/>
        </p:nvSpPr>
        <p:spPr>
          <a:xfrm>
            <a:off x="13138700" y="501835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72" name="Google Shape;272;gd5a7550bdb_0_330"/>
          <p:cNvSpPr/>
          <p:nvPr/>
        </p:nvSpPr>
        <p:spPr>
          <a:xfrm>
            <a:off x="19315025" y="429430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d5a7550bdb_0_330"/>
          <p:cNvSpPr/>
          <p:nvPr/>
        </p:nvSpPr>
        <p:spPr>
          <a:xfrm>
            <a:off x="17952550" y="501835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74" name="Google Shape;274;gd5a7550bdb_0_330"/>
          <p:cNvSpPr txBox="1"/>
          <p:nvPr/>
        </p:nvSpPr>
        <p:spPr>
          <a:xfrm>
            <a:off x="5070573" y="4778188"/>
            <a:ext cx="27993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rgbClr val="5A96EB"/>
                </a:solidFill>
                <a:latin typeface="Nunito"/>
                <a:ea typeface="Nunito"/>
                <a:cs typeface="Nunito"/>
                <a:sym typeface="Nunito"/>
              </a:rPr>
              <a:t>Simple RNN layer</a:t>
            </a:r>
            <a:endParaRPr b="1" sz="100">
              <a:solidFill>
                <a:srgbClr val="5A96EB"/>
              </a:solidFill>
            </a:endParaRPr>
          </a:p>
        </p:txBody>
      </p:sp>
      <p:sp>
        <p:nvSpPr>
          <p:cNvPr id="275" name="Google Shape;275;gd5a7550bdb_0_330"/>
          <p:cNvSpPr txBox="1"/>
          <p:nvPr/>
        </p:nvSpPr>
        <p:spPr>
          <a:xfrm>
            <a:off x="9884423" y="5009038"/>
            <a:ext cx="27993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rgbClr val="5A96EB"/>
                </a:solidFill>
                <a:latin typeface="Nunito"/>
                <a:ea typeface="Nunito"/>
                <a:cs typeface="Nunito"/>
                <a:sym typeface="Nunito"/>
              </a:rPr>
              <a:t>LSTM Layer</a:t>
            </a:r>
            <a:endParaRPr b="1" sz="100">
              <a:solidFill>
                <a:srgbClr val="5A96EB"/>
              </a:solidFill>
            </a:endParaRPr>
          </a:p>
        </p:txBody>
      </p:sp>
      <p:sp>
        <p:nvSpPr>
          <p:cNvPr id="276" name="Google Shape;276;gd5a7550bdb_0_330"/>
          <p:cNvSpPr txBox="1"/>
          <p:nvPr/>
        </p:nvSpPr>
        <p:spPr>
          <a:xfrm>
            <a:off x="14698273" y="4965238"/>
            <a:ext cx="2799300" cy="58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b="1" sz="100">
              <a:solidFill>
                <a:srgbClr val="5A96EB"/>
              </a:solidFill>
            </a:endParaRPr>
          </a:p>
          <a:p>
            <a:pPr indent="0" lvl="0" marL="0" marR="0" rtl="0" algn="l">
              <a:spcBef>
                <a:spcPts val="0"/>
              </a:spcBef>
              <a:spcAft>
                <a:spcPts val="0"/>
              </a:spcAft>
              <a:buNone/>
            </a:pPr>
            <a:r>
              <a:rPr b="1" lang="en-US" sz="3000">
                <a:solidFill>
                  <a:srgbClr val="5A96EB"/>
                </a:solidFill>
                <a:latin typeface="Nunito"/>
                <a:ea typeface="Nunito"/>
                <a:cs typeface="Nunito"/>
                <a:sym typeface="Nunito"/>
              </a:rPr>
              <a:t>Dropout layer</a:t>
            </a:r>
            <a:endParaRPr b="1" sz="100">
              <a:solidFill>
                <a:srgbClr val="5A96EB"/>
              </a:solidFill>
            </a:endParaRPr>
          </a:p>
        </p:txBody>
      </p:sp>
      <p:sp>
        <p:nvSpPr>
          <p:cNvPr id="277" name="Google Shape;277;gd5a7550bdb_0_330"/>
          <p:cNvSpPr txBox="1"/>
          <p:nvPr/>
        </p:nvSpPr>
        <p:spPr>
          <a:xfrm>
            <a:off x="19512123" y="4991788"/>
            <a:ext cx="2799300" cy="588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t/>
            </a:r>
            <a:endParaRPr b="1" sz="100">
              <a:solidFill>
                <a:srgbClr val="5A96EB"/>
              </a:solidFill>
            </a:endParaRPr>
          </a:p>
          <a:p>
            <a:pPr indent="0" lvl="0" marL="0" marR="0" rtl="0" algn="ctr">
              <a:spcBef>
                <a:spcPts val="0"/>
              </a:spcBef>
              <a:spcAft>
                <a:spcPts val="0"/>
              </a:spcAft>
              <a:buNone/>
            </a:pPr>
            <a:r>
              <a:rPr b="1" lang="en-US" sz="3000">
                <a:solidFill>
                  <a:srgbClr val="5A96EB"/>
                </a:solidFill>
                <a:latin typeface="Nunito"/>
                <a:ea typeface="Nunito"/>
                <a:cs typeface="Nunito"/>
                <a:sym typeface="Nunito"/>
              </a:rPr>
              <a:t>LSTM Layer</a:t>
            </a:r>
            <a:endParaRPr b="1" sz="100">
              <a:solidFill>
                <a:srgbClr val="5A96EB"/>
              </a:solidFill>
            </a:endParaRPr>
          </a:p>
        </p:txBody>
      </p:sp>
      <p:sp>
        <p:nvSpPr>
          <p:cNvPr id="278" name="Google Shape;278;gd5a7550bdb_0_330"/>
          <p:cNvSpPr/>
          <p:nvPr/>
        </p:nvSpPr>
        <p:spPr>
          <a:xfrm>
            <a:off x="4873475" y="945225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d5a7550bdb_0_330"/>
          <p:cNvSpPr/>
          <p:nvPr/>
        </p:nvSpPr>
        <p:spPr>
          <a:xfrm>
            <a:off x="9687325" y="9452250"/>
            <a:ext cx="3193500" cy="19836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d5a7550bdb_0_330"/>
          <p:cNvSpPr/>
          <p:nvPr/>
        </p:nvSpPr>
        <p:spPr>
          <a:xfrm>
            <a:off x="8324850" y="1017630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81" name="Google Shape;281;gd5a7550bdb_0_330"/>
          <p:cNvSpPr/>
          <p:nvPr/>
        </p:nvSpPr>
        <p:spPr>
          <a:xfrm>
            <a:off x="13138700" y="10176300"/>
            <a:ext cx="1104600" cy="535500"/>
          </a:xfrm>
          <a:prstGeom prst="rightArrow">
            <a:avLst>
              <a:gd fmla="val 50000" name="adj1"/>
              <a:gd fmla="val 50000" name="adj2"/>
            </a:avLst>
          </a:prstGeom>
          <a:solidFill>
            <a:srgbClr val="B3B4B5"/>
          </a:solidFill>
          <a:ln cap="flat" cmpd="sng" w="9525">
            <a:solidFill>
              <a:srgbClr val="B3B4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46899"/>
              </a:solidFill>
            </a:endParaRPr>
          </a:p>
        </p:txBody>
      </p:sp>
      <p:sp>
        <p:nvSpPr>
          <p:cNvPr id="282" name="Google Shape;282;gd5a7550bdb_0_330"/>
          <p:cNvSpPr txBox="1"/>
          <p:nvPr/>
        </p:nvSpPr>
        <p:spPr>
          <a:xfrm>
            <a:off x="5179848" y="10166988"/>
            <a:ext cx="27993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rgbClr val="5A96EB"/>
                </a:solidFill>
                <a:latin typeface="Nunito"/>
                <a:ea typeface="Nunito"/>
                <a:cs typeface="Nunito"/>
                <a:sym typeface="Nunito"/>
              </a:rPr>
              <a:t>Dense Layer</a:t>
            </a:r>
            <a:endParaRPr b="1" sz="100">
              <a:solidFill>
                <a:srgbClr val="5A96EB"/>
              </a:solidFill>
            </a:endParaRPr>
          </a:p>
        </p:txBody>
      </p:sp>
      <p:sp>
        <p:nvSpPr>
          <p:cNvPr id="283" name="Google Shape;283;gd5a7550bdb_0_330"/>
          <p:cNvSpPr txBox="1"/>
          <p:nvPr/>
        </p:nvSpPr>
        <p:spPr>
          <a:xfrm>
            <a:off x="9982973" y="10149738"/>
            <a:ext cx="2799300" cy="58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b="1" sz="100">
              <a:solidFill>
                <a:srgbClr val="5A96EB"/>
              </a:solidFill>
            </a:endParaRPr>
          </a:p>
          <a:p>
            <a:pPr indent="0" lvl="0" marL="0" marR="0" rtl="0" algn="l">
              <a:spcBef>
                <a:spcPts val="0"/>
              </a:spcBef>
              <a:spcAft>
                <a:spcPts val="0"/>
              </a:spcAft>
              <a:buNone/>
            </a:pPr>
            <a:r>
              <a:rPr b="1" lang="en-US" sz="3000">
                <a:solidFill>
                  <a:srgbClr val="5A96EB"/>
                </a:solidFill>
                <a:latin typeface="Nunito"/>
                <a:ea typeface="Nunito"/>
                <a:cs typeface="Nunito"/>
                <a:sym typeface="Nunito"/>
              </a:rPr>
              <a:t>Dense Layer</a:t>
            </a:r>
            <a:endParaRPr b="1" sz="100">
              <a:solidFill>
                <a:srgbClr val="5A96EB"/>
              </a:solidFill>
            </a:endParaRPr>
          </a:p>
        </p:txBody>
      </p:sp>
      <p:sp>
        <p:nvSpPr>
          <p:cNvPr id="284" name="Google Shape;284;gd5a7550bdb_0_330"/>
          <p:cNvSpPr txBox="1"/>
          <p:nvPr/>
        </p:nvSpPr>
        <p:spPr>
          <a:xfrm>
            <a:off x="14698276" y="9012600"/>
            <a:ext cx="4191600" cy="3509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b="1" sz="1200">
              <a:solidFill>
                <a:srgbClr val="5A96EB"/>
              </a:solidFill>
            </a:endParaRPr>
          </a:p>
          <a:p>
            <a:pPr indent="0" lvl="0" marL="0" marR="0" rtl="0" algn="ctr">
              <a:spcBef>
                <a:spcPts val="0"/>
              </a:spcBef>
              <a:spcAft>
                <a:spcPts val="0"/>
              </a:spcAft>
              <a:buNone/>
            </a:pPr>
            <a:r>
              <a:rPr b="1" lang="en-US" sz="4200">
                <a:solidFill>
                  <a:srgbClr val="5A96EB"/>
                </a:solidFill>
                <a:latin typeface="Nunito"/>
                <a:ea typeface="Nunito"/>
                <a:cs typeface="Nunito"/>
                <a:sym typeface="Nunito"/>
              </a:rPr>
              <a:t>Output</a:t>
            </a:r>
            <a:endParaRPr b="1" sz="4200">
              <a:solidFill>
                <a:srgbClr val="5A96EB"/>
              </a:solidFill>
              <a:latin typeface="Nunito"/>
              <a:ea typeface="Nunito"/>
              <a:cs typeface="Nunito"/>
              <a:sym typeface="Nunito"/>
            </a:endParaRPr>
          </a:p>
          <a:p>
            <a:pPr indent="0" lvl="0" marL="0" marR="0" rtl="0" algn="ctr">
              <a:spcBef>
                <a:spcPts val="0"/>
              </a:spcBef>
              <a:spcAft>
                <a:spcPts val="0"/>
              </a:spcAft>
              <a:buNone/>
            </a:pPr>
            <a:r>
              <a:rPr b="1" lang="en-US" sz="4200">
                <a:solidFill>
                  <a:srgbClr val="5A96EB"/>
                </a:solidFill>
                <a:latin typeface="Nunito"/>
                <a:ea typeface="Nunito"/>
                <a:cs typeface="Nunito"/>
                <a:sym typeface="Nunito"/>
              </a:rPr>
              <a:t>(Probability that the signal is an earthquake)</a:t>
            </a:r>
            <a:endParaRPr b="1" sz="4200">
              <a:solidFill>
                <a:srgbClr val="5A96EB"/>
              </a:solidFill>
              <a:latin typeface="Nunito"/>
              <a:ea typeface="Nunito"/>
              <a:cs typeface="Nunito"/>
              <a:sym typeface="Nunito"/>
            </a:endParaRPr>
          </a:p>
        </p:txBody>
      </p:sp>
      <p:sp>
        <p:nvSpPr>
          <p:cNvPr id="285" name="Google Shape;285;gd5a7550bdb_0_330"/>
          <p:cNvSpPr/>
          <p:nvPr/>
        </p:nvSpPr>
        <p:spPr>
          <a:xfrm>
            <a:off x="1825625" y="5265575"/>
            <a:ext cx="21838750" cy="5545575"/>
          </a:xfrm>
          <a:custGeom>
            <a:rect b="b" l="l" r="r" t="t"/>
            <a:pathLst>
              <a:path extrusionOk="0" h="221823" w="873550">
                <a:moveTo>
                  <a:pt x="836207" y="0"/>
                </a:moveTo>
                <a:cubicBezTo>
                  <a:pt x="840541" y="8523"/>
                  <a:pt x="897169" y="32504"/>
                  <a:pt x="862210" y="51139"/>
                </a:cubicBezTo>
                <a:cubicBezTo>
                  <a:pt x="827251" y="69774"/>
                  <a:pt x="729162" y="106612"/>
                  <a:pt x="626451" y="111812"/>
                </a:cubicBezTo>
                <a:cubicBezTo>
                  <a:pt x="523740" y="117013"/>
                  <a:pt x="346054" y="81331"/>
                  <a:pt x="245943" y="82342"/>
                </a:cubicBezTo>
                <a:cubicBezTo>
                  <a:pt x="145832" y="83353"/>
                  <a:pt x="64790" y="96210"/>
                  <a:pt x="25786" y="117879"/>
                </a:cubicBezTo>
                <a:cubicBezTo>
                  <a:pt x="-13218" y="139548"/>
                  <a:pt x="650" y="195454"/>
                  <a:pt x="11918" y="212356"/>
                </a:cubicBezTo>
                <a:cubicBezTo>
                  <a:pt x="23186" y="229258"/>
                  <a:pt x="79814" y="218134"/>
                  <a:pt x="93393" y="219290"/>
                </a:cubicBezTo>
              </a:path>
            </a:pathLst>
          </a:custGeom>
          <a:noFill/>
          <a:ln cap="flat" cmpd="sng" w="19050">
            <a:solidFill>
              <a:schemeClr val="dk2"/>
            </a:solidFill>
            <a:prstDash val="solid"/>
            <a:round/>
            <a:headEnd len="med" w="med" type="none"/>
            <a:tailEnd len="med" w="med" type="none"/>
          </a:ln>
        </p:spPr>
      </p:sp>
      <p:cxnSp>
        <p:nvCxnSpPr>
          <p:cNvPr id="286" name="Google Shape;286;gd5a7550bdb_0_330"/>
          <p:cNvCxnSpPr/>
          <p:nvPr/>
        </p:nvCxnSpPr>
        <p:spPr>
          <a:xfrm>
            <a:off x="3922100" y="10487800"/>
            <a:ext cx="281700" cy="260100"/>
          </a:xfrm>
          <a:prstGeom prst="straightConnector1">
            <a:avLst/>
          </a:prstGeom>
          <a:noFill/>
          <a:ln cap="flat" cmpd="sng" w="28575">
            <a:solidFill>
              <a:schemeClr val="dk2"/>
            </a:solidFill>
            <a:prstDash val="solid"/>
            <a:round/>
            <a:headEnd len="med" w="med" type="none"/>
            <a:tailEnd len="med" w="med" type="none"/>
          </a:ln>
        </p:spPr>
      </p:cxnSp>
      <p:cxnSp>
        <p:nvCxnSpPr>
          <p:cNvPr id="287" name="Google Shape;287;gd5a7550bdb_0_330"/>
          <p:cNvCxnSpPr/>
          <p:nvPr/>
        </p:nvCxnSpPr>
        <p:spPr>
          <a:xfrm flipH="1" rot="10800000">
            <a:off x="3965425" y="10769475"/>
            <a:ext cx="238500" cy="3684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
          <p:cNvSpPr txBox="1"/>
          <p:nvPr/>
        </p:nvSpPr>
        <p:spPr>
          <a:xfrm>
            <a:off x="892125" y="631125"/>
            <a:ext cx="22882500" cy="11268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7200">
                <a:solidFill>
                  <a:schemeClr val="dk2"/>
                </a:solidFill>
                <a:latin typeface="Nunito"/>
                <a:ea typeface="Nunito"/>
                <a:cs typeface="Nunito"/>
                <a:sym typeface="Nunito"/>
              </a:rPr>
              <a:t>Results: Classifying Signals as ‘Earthquake’ or ‘noise’</a:t>
            </a:r>
            <a:endParaRPr sz="7200"/>
          </a:p>
        </p:txBody>
      </p:sp>
      <p:pic>
        <p:nvPicPr>
          <p:cNvPr id="293" name="Google Shape;293;p6"/>
          <p:cNvPicPr preferRelativeResize="0"/>
          <p:nvPr/>
        </p:nvPicPr>
        <p:blipFill rotWithShape="1">
          <a:blip r:embed="rId3">
            <a:alphaModFix/>
          </a:blip>
          <a:srcRect b="0" l="0" r="0" t="0"/>
          <a:stretch/>
        </p:blipFill>
        <p:spPr>
          <a:xfrm>
            <a:off x="1371155" y="3555414"/>
            <a:ext cx="10501706" cy="7716471"/>
          </a:xfrm>
          <a:prstGeom prst="rect">
            <a:avLst/>
          </a:prstGeom>
          <a:noFill/>
          <a:ln>
            <a:noFill/>
          </a:ln>
        </p:spPr>
      </p:pic>
      <p:pic>
        <p:nvPicPr>
          <p:cNvPr id="294" name="Google Shape;294;p6"/>
          <p:cNvPicPr preferRelativeResize="0"/>
          <p:nvPr/>
        </p:nvPicPr>
        <p:blipFill rotWithShape="1">
          <a:blip r:embed="rId4">
            <a:alphaModFix/>
          </a:blip>
          <a:srcRect b="0" l="0" r="0" t="0"/>
          <a:stretch/>
        </p:blipFill>
        <p:spPr>
          <a:xfrm>
            <a:off x="12504789" y="3555414"/>
            <a:ext cx="10501706" cy="7716471"/>
          </a:xfrm>
          <a:prstGeom prst="rect">
            <a:avLst/>
          </a:prstGeom>
          <a:noFill/>
          <a:ln>
            <a:noFill/>
          </a:ln>
        </p:spPr>
      </p:pic>
      <p:sp>
        <p:nvSpPr>
          <p:cNvPr id="295" name="Google Shape;295;p6"/>
          <p:cNvSpPr txBox="1"/>
          <p:nvPr/>
        </p:nvSpPr>
        <p:spPr>
          <a:xfrm>
            <a:off x="6067221" y="2486673"/>
            <a:ext cx="7392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5A96EB"/>
                </a:solidFill>
                <a:latin typeface="Nunito"/>
                <a:ea typeface="Nunito"/>
                <a:cs typeface="Nunito"/>
                <a:sym typeface="Nunito"/>
              </a:rPr>
              <a:t>CNN</a:t>
            </a:r>
            <a:endParaRPr b="1">
              <a:solidFill>
                <a:srgbClr val="5A96EB"/>
              </a:solidFill>
            </a:endParaRPr>
          </a:p>
        </p:txBody>
      </p:sp>
      <p:sp>
        <p:nvSpPr>
          <p:cNvPr id="296" name="Google Shape;296;p6"/>
          <p:cNvSpPr txBox="1"/>
          <p:nvPr/>
        </p:nvSpPr>
        <p:spPr>
          <a:xfrm>
            <a:off x="17204805" y="2486672"/>
            <a:ext cx="2692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5A96EB"/>
                </a:solidFill>
                <a:latin typeface="Nunito"/>
                <a:ea typeface="Nunito"/>
                <a:cs typeface="Nunito"/>
                <a:sym typeface="Nunito"/>
              </a:rPr>
              <a:t>LSTM</a:t>
            </a:r>
            <a:endParaRPr>
              <a:solidFill>
                <a:srgbClr val="5A96EB"/>
              </a:solidFill>
            </a:endParaRPr>
          </a:p>
        </p:txBody>
      </p:sp>
      <p:sp>
        <p:nvSpPr>
          <p:cNvPr id="297" name="Google Shape;297;p6"/>
          <p:cNvSpPr txBox="1"/>
          <p:nvPr/>
        </p:nvSpPr>
        <p:spPr>
          <a:xfrm>
            <a:off x="4791931" y="11454550"/>
            <a:ext cx="56163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2"/>
                </a:solidFill>
                <a:latin typeface="Nunito"/>
                <a:ea typeface="Nunito"/>
                <a:cs typeface="Nunito"/>
                <a:sym typeface="Nunito"/>
              </a:rPr>
              <a:t>Accuracy: 0.98532</a:t>
            </a:r>
            <a:endParaRPr sz="4000">
              <a:solidFill>
                <a:schemeClr val="dk2"/>
              </a:solidFill>
              <a:latin typeface="Nunito"/>
              <a:ea typeface="Nunito"/>
              <a:cs typeface="Nunito"/>
              <a:sym typeface="Nunito"/>
            </a:endParaRPr>
          </a:p>
          <a:p>
            <a:pPr indent="0" lvl="0" marL="0" marR="0" rtl="0" algn="l">
              <a:spcBef>
                <a:spcPts val="0"/>
              </a:spcBef>
              <a:spcAft>
                <a:spcPts val="0"/>
              </a:spcAft>
              <a:buNone/>
            </a:pPr>
            <a:r>
              <a:rPr lang="en-US" sz="4000">
                <a:solidFill>
                  <a:schemeClr val="dk2"/>
                </a:solidFill>
                <a:latin typeface="Nunito"/>
                <a:ea typeface="Nunito"/>
                <a:cs typeface="Nunito"/>
                <a:sym typeface="Nunito"/>
              </a:rPr>
              <a:t>Precision: 0.99080</a:t>
            </a:r>
            <a:endParaRPr/>
          </a:p>
          <a:p>
            <a:pPr indent="0" lvl="0" marL="0" marR="0" rtl="0" algn="l">
              <a:spcBef>
                <a:spcPts val="0"/>
              </a:spcBef>
              <a:spcAft>
                <a:spcPts val="0"/>
              </a:spcAft>
              <a:buNone/>
            </a:pPr>
            <a:r>
              <a:rPr lang="en-US" sz="4000">
                <a:solidFill>
                  <a:schemeClr val="dk2"/>
                </a:solidFill>
                <a:latin typeface="Nunito"/>
                <a:ea typeface="Nunito"/>
                <a:cs typeface="Nunito"/>
                <a:sym typeface="Nunito"/>
              </a:rPr>
              <a:t>Recall: 0.98598</a:t>
            </a:r>
            <a:endParaRPr/>
          </a:p>
        </p:txBody>
      </p:sp>
      <p:sp>
        <p:nvSpPr>
          <p:cNvPr id="298" name="Google Shape;298;p6"/>
          <p:cNvSpPr txBox="1"/>
          <p:nvPr/>
        </p:nvSpPr>
        <p:spPr>
          <a:xfrm>
            <a:off x="15858631" y="11557525"/>
            <a:ext cx="59772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2"/>
                </a:solidFill>
                <a:latin typeface="Nunito"/>
                <a:ea typeface="Nunito"/>
                <a:cs typeface="Nunito"/>
                <a:sym typeface="Nunito"/>
              </a:rPr>
              <a:t>Accuracy: 0.97412</a:t>
            </a:r>
            <a:endParaRPr/>
          </a:p>
          <a:p>
            <a:pPr indent="0" lvl="0" marL="0" marR="0" rtl="0" algn="l">
              <a:spcBef>
                <a:spcPts val="0"/>
              </a:spcBef>
              <a:spcAft>
                <a:spcPts val="0"/>
              </a:spcAft>
              <a:buNone/>
            </a:pPr>
            <a:r>
              <a:rPr lang="en-US" sz="4000">
                <a:solidFill>
                  <a:schemeClr val="dk2"/>
                </a:solidFill>
                <a:latin typeface="Nunito"/>
                <a:ea typeface="Nunito"/>
                <a:cs typeface="Nunito"/>
                <a:sym typeface="Nunito"/>
              </a:rPr>
              <a:t>Precision: 0.97743</a:t>
            </a:r>
            <a:endParaRPr/>
          </a:p>
          <a:p>
            <a:pPr indent="0" lvl="0" marL="0" marR="0" rtl="0" algn="l">
              <a:spcBef>
                <a:spcPts val="0"/>
              </a:spcBef>
              <a:spcAft>
                <a:spcPts val="0"/>
              </a:spcAft>
              <a:buNone/>
            </a:pPr>
            <a:r>
              <a:rPr lang="en-US" sz="4000">
                <a:solidFill>
                  <a:schemeClr val="dk2"/>
                </a:solidFill>
                <a:latin typeface="Nunito"/>
                <a:ea typeface="Nunito"/>
                <a:cs typeface="Nunito"/>
                <a:sym typeface="Nunito"/>
              </a:rPr>
              <a:t>Recall: 0.97958</a:t>
            </a:r>
            <a:endParaRPr sz="4000">
              <a:solidFill>
                <a:schemeClr val="dk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d5a7550bdb_0_2"/>
          <p:cNvSpPr txBox="1"/>
          <p:nvPr/>
        </p:nvSpPr>
        <p:spPr>
          <a:xfrm>
            <a:off x="2160800" y="612075"/>
            <a:ext cx="20260200" cy="1299000"/>
          </a:xfrm>
          <a:prstGeom prst="rect">
            <a:avLst/>
          </a:prstGeom>
          <a:noFill/>
          <a:ln>
            <a:noFill/>
          </a:ln>
        </p:spPr>
        <p:txBody>
          <a:bodyPr anchorCtr="0" anchor="t" bIns="45700" lIns="91425" spcFirstLastPara="1" rIns="91425" wrap="square" tIns="45700">
            <a:spAutoFit/>
          </a:bodyPr>
          <a:lstStyle/>
          <a:p>
            <a:pPr indent="0" lvl="0" marL="0" marR="0" rtl="0" algn="l">
              <a:lnSpc>
                <a:spcPct val="93333"/>
              </a:lnSpc>
              <a:spcBef>
                <a:spcPts val="0"/>
              </a:spcBef>
              <a:spcAft>
                <a:spcPts val="0"/>
              </a:spcAft>
              <a:buNone/>
            </a:pPr>
            <a:r>
              <a:rPr b="1" lang="en-US" sz="8400">
                <a:solidFill>
                  <a:schemeClr val="dk2"/>
                </a:solidFill>
                <a:latin typeface="Nunito"/>
                <a:ea typeface="Nunito"/>
                <a:cs typeface="Nunito"/>
                <a:sym typeface="Nunito"/>
              </a:rPr>
              <a:t>Results: S-Wave Arrival Time Prediction</a:t>
            </a:r>
            <a:endParaRPr sz="8400"/>
          </a:p>
        </p:txBody>
      </p:sp>
      <p:sp>
        <p:nvSpPr>
          <p:cNvPr id="304" name="Google Shape;304;gd5a7550bdb_0_2"/>
          <p:cNvSpPr txBox="1"/>
          <p:nvPr/>
        </p:nvSpPr>
        <p:spPr>
          <a:xfrm>
            <a:off x="5790246" y="2486675"/>
            <a:ext cx="2692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5A96EB"/>
                </a:solidFill>
                <a:latin typeface="Nunito"/>
                <a:ea typeface="Nunito"/>
                <a:cs typeface="Nunito"/>
                <a:sym typeface="Nunito"/>
              </a:rPr>
              <a:t>CNN</a:t>
            </a:r>
            <a:endParaRPr>
              <a:solidFill>
                <a:srgbClr val="5A96EB"/>
              </a:solidFill>
            </a:endParaRPr>
          </a:p>
        </p:txBody>
      </p:sp>
      <p:sp>
        <p:nvSpPr>
          <p:cNvPr id="305" name="Google Shape;305;gd5a7550bdb_0_2"/>
          <p:cNvSpPr txBox="1"/>
          <p:nvPr/>
        </p:nvSpPr>
        <p:spPr>
          <a:xfrm>
            <a:off x="16417701" y="2486672"/>
            <a:ext cx="26925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5A96EB"/>
                </a:solidFill>
                <a:latin typeface="Nunito"/>
                <a:ea typeface="Nunito"/>
                <a:cs typeface="Nunito"/>
                <a:sym typeface="Nunito"/>
              </a:rPr>
              <a:t>LSTM</a:t>
            </a:r>
            <a:endParaRPr>
              <a:solidFill>
                <a:srgbClr val="5A96EB"/>
              </a:solidFill>
            </a:endParaRPr>
          </a:p>
        </p:txBody>
      </p:sp>
      <p:sp>
        <p:nvSpPr>
          <p:cNvPr id="306" name="Google Shape;306;gd5a7550bdb_0_2"/>
          <p:cNvSpPr txBox="1"/>
          <p:nvPr/>
        </p:nvSpPr>
        <p:spPr>
          <a:xfrm>
            <a:off x="3852422" y="11454544"/>
            <a:ext cx="7392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307" name="Google Shape;307;gd5a7550bdb_0_2"/>
          <p:cNvSpPr txBox="1"/>
          <p:nvPr/>
        </p:nvSpPr>
        <p:spPr>
          <a:xfrm>
            <a:off x="14919122" y="11557519"/>
            <a:ext cx="7392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000">
              <a:solidFill>
                <a:schemeClr val="dk2"/>
              </a:solidFill>
              <a:latin typeface="Nunito"/>
              <a:ea typeface="Nunito"/>
              <a:cs typeface="Nunito"/>
              <a:sym typeface="Nunito"/>
            </a:endParaRPr>
          </a:p>
        </p:txBody>
      </p:sp>
      <p:pic>
        <p:nvPicPr>
          <p:cNvPr id="308" name="Google Shape;308;gd5a7550bdb_0_2"/>
          <p:cNvPicPr preferRelativeResize="0"/>
          <p:nvPr/>
        </p:nvPicPr>
        <p:blipFill>
          <a:blip r:embed="rId3">
            <a:alphaModFix/>
          </a:blip>
          <a:stretch>
            <a:fillRect/>
          </a:stretch>
        </p:blipFill>
        <p:spPr>
          <a:xfrm>
            <a:off x="2065928" y="3654875"/>
            <a:ext cx="8624459" cy="8610649"/>
          </a:xfrm>
          <a:prstGeom prst="rect">
            <a:avLst/>
          </a:prstGeom>
          <a:noFill/>
          <a:ln>
            <a:noFill/>
          </a:ln>
        </p:spPr>
      </p:pic>
      <p:pic>
        <p:nvPicPr>
          <p:cNvPr id="309" name="Google Shape;309;gd5a7550bdb_0_2"/>
          <p:cNvPicPr preferRelativeResize="0"/>
          <p:nvPr/>
        </p:nvPicPr>
        <p:blipFill>
          <a:blip r:embed="rId4">
            <a:alphaModFix/>
          </a:blip>
          <a:stretch>
            <a:fillRect/>
          </a:stretch>
        </p:blipFill>
        <p:spPr>
          <a:xfrm>
            <a:off x="13060028" y="3647975"/>
            <a:ext cx="8624451" cy="8624451"/>
          </a:xfrm>
          <a:prstGeom prst="rect">
            <a:avLst/>
          </a:prstGeom>
          <a:noFill/>
          <a:ln>
            <a:noFill/>
          </a:ln>
        </p:spPr>
      </p:pic>
      <p:sp>
        <p:nvSpPr>
          <p:cNvPr id="310" name="Google Shape;310;gd5a7550bdb_0_2"/>
          <p:cNvSpPr txBox="1"/>
          <p:nvPr/>
        </p:nvSpPr>
        <p:spPr>
          <a:xfrm>
            <a:off x="4591142" y="12606300"/>
            <a:ext cx="3803700" cy="153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2"/>
                </a:solidFill>
                <a:latin typeface="Nunito"/>
                <a:ea typeface="Nunito"/>
                <a:cs typeface="Nunito"/>
                <a:sym typeface="Nunito"/>
              </a:rPr>
              <a:t>MSE: </a:t>
            </a:r>
            <a:r>
              <a:rPr lang="en-US" sz="4000">
                <a:solidFill>
                  <a:srgbClr val="1B243B"/>
                </a:solidFill>
                <a:latin typeface="Nunito"/>
                <a:ea typeface="Nunito"/>
                <a:cs typeface="Nunito"/>
                <a:sym typeface="Nunito"/>
              </a:rPr>
              <a:t>25648.9</a:t>
            </a:r>
            <a:endParaRPr sz="4000">
              <a:solidFill>
                <a:srgbClr val="1B243B"/>
              </a:solidFill>
              <a:latin typeface="Nunito"/>
              <a:ea typeface="Nunito"/>
              <a:cs typeface="Nunito"/>
              <a:sym typeface="Nunito"/>
            </a:endParaRPr>
          </a:p>
          <a:p>
            <a:pPr indent="0" lvl="0" marL="0" marR="0" rtl="0" algn="l">
              <a:spcBef>
                <a:spcPts val="0"/>
              </a:spcBef>
              <a:spcAft>
                <a:spcPts val="0"/>
              </a:spcAft>
              <a:buNone/>
            </a:pPr>
            <a:r>
              <a:rPr lang="en-US" sz="4000">
                <a:solidFill>
                  <a:schemeClr val="dk2"/>
                </a:solidFill>
                <a:latin typeface="Nunito"/>
                <a:ea typeface="Nunito"/>
                <a:cs typeface="Nunito"/>
                <a:sym typeface="Nunito"/>
              </a:rPr>
              <a:t> </a:t>
            </a:r>
            <a:endParaRPr sz="4000">
              <a:solidFill>
                <a:schemeClr val="dk2"/>
              </a:solidFill>
              <a:latin typeface="Nunito"/>
              <a:ea typeface="Nunito"/>
              <a:cs typeface="Nunito"/>
              <a:sym typeface="Nunito"/>
            </a:endParaRPr>
          </a:p>
          <a:p>
            <a:pPr indent="0" lvl="0" marL="0" marR="0" rtl="0" algn="l">
              <a:spcBef>
                <a:spcPts val="0"/>
              </a:spcBef>
              <a:spcAft>
                <a:spcPts val="0"/>
              </a:spcAft>
              <a:buNone/>
            </a:pPr>
            <a:r>
              <a:t/>
            </a:r>
            <a:endParaRPr/>
          </a:p>
        </p:txBody>
      </p:sp>
      <p:sp>
        <p:nvSpPr>
          <p:cNvPr id="311" name="Google Shape;311;gd5a7550bdb_0_2"/>
          <p:cNvSpPr txBox="1"/>
          <p:nvPr/>
        </p:nvSpPr>
        <p:spPr>
          <a:xfrm>
            <a:off x="15704142" y="12417925"/>
            <a:ext cx="36954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2"/>
                </a:solidFill>
                <a:latin typeface="Nunito"/>
                <a:ea typeface="Nunito"/>
                <a:cs typeface="Nunito"/>
                <a:sym typeface="Nunito"/>
              </a:rPr>
              <a:t>MSE: 42508.6 </a:t>
            </a:r>
            <a:endParaRPr sz="4000">
              <a:solidFill>
                <a:schemeClr val="dk2"/>
              </a:solidFill>
              <a:latin typeface="Nunito"/>
              <a:ea typeface="Nunito"/>
              <a:cs typeface="Nunito"/>
              <a:sym typeface="Nunito"/>
            </a:endParaRPr>
          </a:p>
          <a:p>
            <a:pPr indent="0" lvl="0" marL="0" marR="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Custom 5">
      <a:dk1>
        <a:srgbClr val="1B243B"/>
      </a:dk1>
      <a:lt1>
        <a:srgbClr val="FFFFFF"/>
      </a:lt1>
      <a:dk2>
        <a:srgbClr val="1B243B"/>
      </a:dk2>
      <a:lt2>
        <a:srgbClr val="FFFFFF"/>
      </a:lt2>
      <a:accent1>
        <a:srgbClr val="165AB6"/>
      </a:accent1>
      <a:accent2>
        <a:srgbClr val="1B8BCD"/>
      </a:accent2>
      <a:accent3>
        <a:srgbClr val="27C7CF"/>
      </a:accent3>
      <a:accent4>
        <a:srgbClr val="27C78A"/>
      </a:accent4>
      <a:accent5>
        <a:srgbClr val="70C456"/>
      </a:accent5>
      <a:accent6>
        <a:srgbClr val="CAC9D0"/>
      </a:accent6>
      <a:hlink>
        <a:srgbClr val="216BA9"/>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2014-11-12T21:47:38Z</dcterms:created>
  <dc:creator>Designed by Slidesmash</dc:creator>
</cp:coreProperties>
</file>